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66" r:id="rId3"/>
    <p:sldId id="258" r:id="rId4"/>
    <p:sldId id="268" r:id="rId5"/>
    <p:sldId id="269" r:id="rId6"/>
    <p:sldId id="270" r:id="rId7"/>
    <p:sldId id="271" r:id="rId8"/>
    <p:sldId id="272" r:id="rId9"/>
    <p:sldId id="273" r:id="rId10"/>
    <p:sldId id="274" r:id="rId11"/>
    <p:sldId id="275" r:id="rId12"/>
    <p:sldId id="276" r:id="rId13"/>
    <p:sldId id="277" r:id="rId14"/>
    <p:sldId id="27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4" d="100"/>
          <a:sy n="74" d="100"/>
        </p:scale>
        <p:origin x="376" y="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BF9D9C6-8FA3-4B16-9DDF-1ADA7588B63C}" type="datetimeFigureOut">
              <a:rPr lang="tr-TR" smtClean="0"/>
              <a:t>12.06.2025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E71E6B4-61EA-4116-98C6-1F70BFCD71AB}"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5742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BF9D9C6-8FA3-4B16-9DDF-1ADA7588B63C}" type="datetimeFigureOut">
              <a:rPr lang="tr-TR" smtClean="0"/>
              <a:t>12.06.2025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E71E6B4-61EA-4116-98C6-1F70BFCD71AB}" type="slidenum">
              <a:rPr lang="tr-TR" smtClean="0"/>
              <a:t>‹#›</a:t>
            </a:fld>
            <a:endParaRPr lang="tr-TR"/>
          </a:p>
        </p:txBody>
      </p:sp>
    </p:spTree>
    <p:extLst>
      <p:ext uri="{BB962C8B-B14F-4D97-AF65-F5344CB8AC3E}">
        <p14:creationId xmlns:p14="http://schemas.microsoft.com/office/powerpoint/2010/main" val="2771578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BF9D9C6-8FA3-4B16-9DDF-1ADA7588B63C}" type="datetimeFigureOut">
              <a:rPr lang="tr-TR" smtClean="0"/>
              <a:t>12.06.2025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E71E6B4-61EA-4116-98C6-1F70BFCD71AB}" type="slidenum">
              <a:rPr lang="tr-TR" smtClean="0"/>
              <a:t>‹#›</a:t>
            </a:fld>
            <a:endParaRPr lang="tr-TR"/>
          </a:p>
        </p:txBody>
      </p:sp>
    </p:spTree>
    <p:extLst>
      <p:ext uri="{BB962C8B-B14F-4D97-AF65-F5344CB8AC3E}">
        <p14:creationId xmlns:p14="http://schemas.microsoft.com/office/powerpoint/2010/main" val="59678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BF9D9C6-8FA3-4B16-9DDF-1ADA7588B63C}" type="datetimeFigureOut">
              <a:rPr lang="tr-TR" smtClean="0"/>
              <a:t>12.06.2025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E71E6B4-61EA-4116-98C6-1F70BFCD71AB}" type="slidenum">
              <a:rPr lang="tr-TR" smtClean="0"/>
              <a:t>‹#›</a:t>
            </a:fld>
            <a:endParaRPr lang="tr-TR"/>
          </a:p>
        </p:txBody>
      </p:sp>
    </p:spTree>
    <p:extLst>
      <p:ext uri="{BB962C8B-B14F-4D97-AF65-F5344CB8AC3E}">
        <p14:creationId xmlns:p14="http://schemas.microsoft.com/office/powerpoint/2010/main" val="3831980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5BF9D9C6-8FA3-4B16-9DDF-1ADA7588B63C}" type="datetimeFigureOut">
              <a:rPr lang="tr-TR" smtClean="0"/>
              <a:t>12.06.2025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E71E6B4-61EA-4116-98C6-1F70BFCD71AB}"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735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BF9D9C6-8FA3-4B16-9DDF-1ADA7588B63C}" type="datetimeFigureOut">
              <a:rPr lang="tr-TR" smtClean="0"/>
              <a:t>12.06.2025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E71E6B4-61EA-4116-98C6-1F70BFCD71AB}" type="slidenum">
              <a:rPr lang="tr-TR" smtClean="0"/>
              <a:t>‹#›</a:t>
            </a:fld>
            <a:endParaRPr lang="tr-TR"/>
          </a:p>
        </p:txBody>
      </p:sp>
    </p:spTree>
    <p:extLst>
      <p:ext uri="{BB962C8B-B14F-4D97-AF65-F5344CB8AC3E}">
        <p14:creationId xmlns:p14="http://schemas.microsoft.com/office/powerpoint/2010/main" val="1021979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097280" y="2582334"/>
            <a:ext cx="4937760" cy="33782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217920" y="2582334"/>
            <a:ext cx="4937760" cy="33782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BF9D9C6-8FA3-4B16-9DDF-1ADA7588B63C}" type="datetimeFigureOut">
              <a:rPr lang="tr-TR" smtClean="0"/>
              <a:t>12.06.2025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E71E6B4-61EA-4116-98C6-1F70BFCD71AB}" type="slidenum">
              <a:rPr lang="tr-TR" smtClean="0"/>
              <a:t>‹#›</a:t>
            </a:fld>
            <a:endParaRPr lang="tr-TR"/>
          </a:p>
        </p:txBody>
      </p:sp>
    </p:spTree>
    <p:extLst>
      <p:ext uri="{BB962C8B-B14F-4D97-AF65-F5344CB8AC3E}">
        <p14:creationId xmlns:p14="http://schemas.microsoft.com/office/powerpoint/2010/main" val="1037991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5BF9D9C6-8FA3-4B16-9DDF-1ADA7588B63C}" type="datetimeFigureOut">
              <a:rPr lang="tr-TR" smtClean="0"/>
              <a:t>12.06.2025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E71E6B4-61EA-4116-98C6-1F70BFCD71AB}" type="slidenum">
              <a:rPr lang="tr-TR" smtClean="0"/>
              <a:t>‹#›</a:t>
            </a:fld>
            <a:endParaRPr lang="tr-TR"/>
          </a:p>
        </p:txBody>
      </p:sp>
    </p:spTree>
    <p:extLst>
      <p:ext uri="{BB962C8B-B14F-4D97-AF65-F5344CB8AC3E}">
        <p14:creationId xmlns:p14="http://schemas.microsoft.com/office/powerpoint/2010/main" val="2350598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BF9D9C6-8FA3-4B16-9DDF-1ADA7588B63C}" type="datetimeFigureOut">
              <a:rPr lang="tr-TR" smtClean="0"/>
              <a:t>12.06.2025</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AE71E6B4-61EA-4116-98C6-1F70BFCD71AB}" type="slidenum">
              <a:rPr lang="tr-TR" smtClean="0"/>
              <a:t>‹#›</a:t>
            </a:fld>
            <a:endParaRPr lang="tr-TR"/>
          </a:p>
        </p:txBody>
      </p:sp>
    </p:spTree>
    <p:extLst>
      <p:ext uri="{BB962C8B-B14F-4D97-AF65-F5344CB8AC3E}">
        <p14:creationId xmlns:p14="http://schemas.microsoft.com/office/powerpoint/2010/main" val="3494129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5BF9D9C6-8FA3-4B16-9DDF-1ADA7588B63C}" type="datetimeFigureOut">
              <a:rPr lang="tr-TR" smtClean="0"/>
              <a:t>12.06.2025</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E71E6B4-61EA-4116-98C6-1F70BFCD71AB}" type="slidenum">
              <a:rPr lang="tr-TR" smtClean="0"/>
              <a:t>‹#›</a:t>
            </a:fld>
            <a:endParaRPr lang="tr-TR"/>
          </a:p>
        </p:txBody>
      </p:sp>
    </p:spTree>
    <p:extLst>
      <p:ext uri="{BB962C8B-B14F-4D97-AF65-F5344CB8AC3E}">
        <p14:creationId xmlns:p14="http://schemas.microsoft.com/office/powerpoint/2010/main" val="2015894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5BF9D9C6-8FA3-4B16-9DDF-1ADA7588B63C}" type="datetimeFigureOut">
              <a:rPr lang="tr-TR" smtClean="0"/>
              <a:t>12.06.2025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E71E6B4-61EA-4116-98C6-1F70BFCD71AB}" type="slidenum">
              <a:rPr lang="tr-TR" smtClean="0"/>
              <a:t>‹#›</a:t>
            </a:fld>
            <a:endParaRPr lang="tr-TR"/>
          </a:p>
        </p:txBody>
      </p:sp>
    </p:spTree>
    <p:extLst>
      <p:ext uri="{BB962C8B-B14F-4D97-AF65-F5344CB8AC3E}">
        <p14:creationId xmlns:p14="http://schemas.microsoft.com/office/powerpoint/2010/main" val="2964279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BF9D9C6-8FA3-4B16-9DDF-1ADA7588B63C}" type="datetimeFigureOut">
              <a:rPr lang="tr-TR" smtClean="0"/>
              <a:t>12.06.2025</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E71E6B4-61EA-4116-98C6-1F70BFCD71AB}"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1171053"/>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1702676" y="851339"/>
            <a:ext cx="9049406" cy="5016758"/>
          </a:xfrm>
          <a:prstGeom prst="rect">
            <a:avLst/>
          </a:prstGeom>
          <a:noFill/>
        </p:spPr>
        <p:txBody>
          <a:bodyPr wrap="square" rtlCol="0">
            <a:spAutoFit/>
          </a:bodyPr>
          <a:lstStyle/>
          <a:p>
            <a:pPr algn="ctr">
              <a:lnSpc>
                <a:spcPct val="150000"/>
              </a:lnSpc>
            </a:pPr>
            <a:r>
              <a:rPr lang="tr-TR" sz="3200" b="1" dirty="0">
                <a:latin typeface="Times New Roman" panose="02020603050405020304" pitchFamily="18" charset="0"/>
                <a:cs typeface="Times New Roman" panose="02020603050405020304" pitchFamily="18" charset="0"/>
              </a:rPr>
              <a:t>BURSA ULUDAĞ ÜNİVERSİTESİ </a:t>
            </a:r>
          </a:p>
          <a:p>
            <a:pPr algn="ctr">
              <a:lnSpc>
                <a:spcPct val="150000"/>
              </a:lnSpc>
            </a:pPr>
            <a:r>
              <a:rPr lang="tr-TR" sz="3200" b="1" dirty="0">
                <a:latin typeface="Times New Roman" panose="02020603050405020304" pitchFamily="18" charset="0"/>
                <a:cs typeface="Times New Roman" panose="02020603050405020304" pitchFamily="18" charset="0"/>
              </a:rPr>
              <a:t>MÜHENDİSLİK FAKÜLTESİ</a:t>
            </a:r>
          </a:p>
          <a:p>
            <a:pPr algn="ctr">
              <a:lnSpc>
                <a:spcPct val="150000"/>
              </a:lnSpc>
            </a:pPr>
            <a:r>
              <a:rPr lang="tr-TR" sz="3200" b="1" dirty="0">
                <a:latin typeface="Times New Roman" panose="02020603050405020304" pitchFamily="18" charset="0"/>
                <a:cs typeface="Times New Roman" panose="02020603050405020304" pitchFamily="18" charset="0"/>
              </a:rPr>
              <a:t>TEKSTİL MÜHENDİSLİĞİ BÖLÜMÜ</a:t>
            </a:r>
          </a:p>
          <a:p>
            <a:pPr algn="ctr">
              <a:lnSpc>
                <a:spcPct val="150000"/>
              </a:lnSpc>
            </a:pPr>
            <a:r>
              <a:rPr lang="tr-TR" sz="3200" b="1" dirty="0">
                <a:latin typeface="Times New Roman" panose="02020603050405020304" pitchFamily="18" charset="0"/>
                <a:cs typeface="Times New Roman" panose="02020603050405020304" pitchFamily="18" charset="0"/>
              </a:rPr>
              <a:t>MODÜL TANITIM TOPLANTISI</a:t>
            </a:r>
          </a:p>
          <a:p>
            <a:pPr algn="ctr"/>
            <a:endParaRPr lang="tr-TR" sz="3200" b="1" dirty="0">
              <a:latin typeface="Times New Roman" panose="02020603050405020304" pitchFamily="18" charset="0"/>
              <a:cs typeface="Times New Roman" panose="02020603050405020304" pitchFamily="18" charset="0"/>
            </a:endParaRPr>
          </a:p>
          <a:p>
            <a:pPr algn="ctr"/>
            <a:endParaRPr lang="tr-TR" sz="3200" b="1" dirty="0">
              <a:latin typeface="Times New Roman" panose="02020603050405020304" pitchFamily="18" charset="0"/>
              <a:cs typeface="Times New Roman" panose="02020603050405020304" pitchFamily="18" charset="0"/>
            </a:endParaRPr>
          </a:p>
          <a:p>
            <a:pPr algn="ctr"/>
            <a:endParaRPr lang="tr-TR" sz="3200" b="1" dirty="0">
              <a:latin typeface="Times New Roman" panose="02020603050405020304" pitchFamily="18" charset="0"/>
              <a:cs typeface="Times New Roman" panose="02020603050405020304" pitchFamily="18" charset="0"/>
            </a:endParaRPr>
          </a:p>
          <a:p>
            <a:pPr algn="ctr"/>
            <a:r>
              <a:rPr lang="tr-TR" sz="3200" b="1" dirty="0">
                <a:latin typeface="Times New Roman" panose="02020603050405020304" pitchFamily="18" charset="0"/>
                <a:cs typeface="Times New Roman" panose="02020603050405020304" pitchFamily="18" charset="0"/>
              </a:rPr>
              <a:t>11.HAZİRAN.2025</a:t>
            </a:r>
          </a:p>
        </p:txBody>
      </p:sp>
      <p:pic>
        <p:nvPicPr>
          <p:cNvPr id="2" name="Resim 1"/>
          <p:cNvPicPr>
            <a:picLocks noChangeAspect="1"/>
          </p:cNvPicPr>
          <p:nvPr/>
        </p:nvPicPr>
        <p:blipFill>
          <a:blip r:embed="rId2"/>
          <a:stretch>
            <a:fillRect/>
          </a:stretch>
        </p:blipFill>
        <p:spPr>
          <a:xfrm>
            <a:off x="9799582" y="4294089"/>
            <a:ext cx="1905000" cy="1905000"/>
          </a:xfrm>
          <a:prstGeom prst="rect">
            <a:avLst/>
          </a:prstGeom>
        </p:spPr>
      </p:pic>
      <p:pic>
        <p:nvPicPr>
          <p:cNvPr id="3" name="Resim 2"/>
          <p:cNvPicPr>
            <a:picLocks noChangeAspect="1"/>
          </p:cNvPicPr>
          <p:nvPr/>
        </p:nvPicPr>
        <p:blipFill>
          <a:blip r:embed="rId3"/>
          <a:stretch>
            <a:fillRect/>
          </a:stretch>
        </p:blipFill>
        <p:spPr>
          <a:xfrm>
            <a:off x="500531" y="520346"/>
            <a:ext cx="1817665" cy="1817665"/>
          </a:xfrm>
          <a:prstGeom prst="rect">
            <a:avLst/>
          </a:prstGeom>
        </p:spPr>
      </p:pic>
    </p:spTree>
    <p:extLst>
      <p:ext uri="{BB962C8B-B14F-4D97-AF65-F5344CB8AC3E}">
        <p14:creationId xmlns:p14="http://schemas.microsoft.com/office/powerpoint/2010/main" val="7729271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41F35C1-C544-EB4E-E2B7-6683CFE0E079}"/>
            </a:ext>
          </a:extLst>
        </p:cNvPr>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EBBCBA11-504D-73D3-32FC-01A9EFBEB3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E0033407-7C8B-4EF9-C27E-B93E6FB7D7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sp>
        <p:nvSpPr>
          <p:cNvPr id="4" name="Metin kutusu 3">
            <a:extLst>
              <a:ext uri="{FF2B5EF4-FFF2-40B4-BE49-F238E27FC236}">
                <a16:creationId xmlns:a16="http://schemas.microsoft.com/office/drawing/2014/main" id="{8DA516F4-BCFA-3542-7133-DD2EF0766EB5}"/>
              </a:ext>
            </a:extLst>
          </p:cNvPr>
          <p:cNvSpPr txBox="1"/>
          <p:nvPr/>
        </p:nvSpPr>
        <p:spPr>
          <a:xfrm>
            <a:off x="64008" y="2653800"/>
            <a:ext cx="3986799" cy="3335519"/>
          </a:xfrm>
          <a:prstGeom prst="rect">
            <a:avLst/>
          </a:prstGeom>
        </p:spPr>
        <p:txBody>
          <a:bodyPr vert="horz" lIns="0" tIns="45720" rIns="0" bIns="45720" rtlCol="0">
            <a:normAutofit/>
          </a:bodyPr>
          <a:lstStyle/>
          <a:p>
            <a:pPr marL="0" marR="0" lvl="0" indent="0" algn="ctr" defTabSz="914400" rtl="0" eaLnBrk="1" fontAlgn="auto" latinLnBrk="0" hangingPunct="1">
              <a:lnSpc>
                <a:spcPct val="90000"/>
              </a:lnSpc>
              <a:spcBef>
                <a:spcPts val="1200"/>
              </a:spcBef>
              <a:spcAft>
                <a:spcPts val="200"/>
              </a:spcAft>
              <a:buClr>
                <a:srgbClr val="E48312"/>
              </a:buClr>
              <a:buSzPct val="100000"/>
              <a:buFont typeface="Calibri" panose="020F0502020204030204" pitchFamily="34" charset="0"/>
              <a:buNone/>
              <a:tabLst/>
              <a:defRPr/>
            </a:pPr>
            <a:r>
              <a:rPr kumimoji="0" lang="tr-TR"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SEMİNER DERSLERİ: </a:t>
            </a:r>
          </a:p>
          <a:p>
            <a:pPr marL="201168" marR="0" lvl="1" algn="ctr" defTabSz="914400" fontAlgn="auto">
              <a:lnSpc>
                <a:spcPct val="90000"/>
              </a:lnSpc>
              <a:spcBef>
                <a:spcPts val="200"/>
              </a:spcBef>
              <a:spcAft>
                <a:spcPts val="400"/>
              </a:spcAft>
              <a:buClr>
                <a:schemeClr val="accent1"/>
              </a:buClr>
              <a:buSzPct val="95000"/>
              <a:buFont typeface="Calibri" panose="020F0502020204030204" pitchFamily="34" charset="0"/>
              <a:tabLst/>
              <a:defRPr/>
            </a:pPr>
            <a:endParaRPr kumimoji="0" lang="en-US" sz="2400" b="0" i="0" u="none" strike="noStrike" cap="none" spc="0" normalizeH="0" baseline="0" noProof="0" dirty="0">
              <a:ln>
                <a:noFill/>
              </a:ln>
              <a:solidFill>
                <a:srgbClr val="FFFFFF"/>
              </a:solidFill>
              <a:effectLst/>
              <a:uLnTx/>
              <a:uFillTx/>
              <a:latin typeface="Amasis MT Pro Medium" panose="02040604050005020304" pitchFamily="18" charset="-94"/>
            </a:endParaRPr>
          </a:p>
        </p:txBody>
      </p:sp>
      <p:sp>
        <p:nvSpPr>
          <p:cNvPr id="21" name="Rectangle 20">
            <a:extLst>
              <a:ext uri="{FF2B5EF4-FFF2-40B4-BE49-F238E27FC236}">
                <a16:creationId xmlns:a16="http://schemas.microsoft.com/office/drawing/2014/main" id="{3981F628-3AAD-B3D5-6C27-3B34F9A305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sp>
        <p:nvSpPr>
          <p:cNvPr id="6" name="Metin kutusu 5">
            <a:extLst>
              <a:ext uri="{FF2B5EF4-FFF2-40B4-BE49-F238E27FC236}">
                <a16:creationId xmlns:a16="http://schemas.microsoft.com/office/drawing/2014/main" id="{5F2B777B-DBD5-A122-45BE-E8361C589CAB}"/>
              </a:ext>
            </a:extLst>
          </p:cNvPr>
          <p:cNvSpPr txBox="1"/>
          <p:nvPr/>
        </p:nvSpPr>
        <p:spPr>
          <a:xfrm>
            <a:off x="4356331" y="514935"/>
            <a:ext cx="7341078" cy="5474384"/>
          </a:xfrm>
          <a:prstGeom prst="rect">
            <a:avLst/>
          </a:prstGeom>
          <a:noFill/>
        </p:spPr>
        <p:txBody>
          <a:bodyPr wrap="square">
            <a:spAutoFit/>
          </a:bodyPr>
          <a:lstStyle/>
          <a:p>
            <a:pPr marL="0" marR="0" lvl="0" indent="0" algn="just" defTabSz="914400" rtl="0" eaLnBrk="1" fontAlgn="auto" latinLnBrk="0" hangingPunct="1">
              <a:lnSpc>
                <a:spcPct val="150000"/>
              </a:lnSpc>
              <a:spcBef>
                <a:spcPts val="1200"/>
              </a:spcBef>
              <a:spcAft>
                <a:spcPts val="200"/>
              </a:spcAft>
              <a:buClr>
                <a:srgbClr val="E48312"/>
              </a:buClr>
              <a:buSzPct val="100000"/>
              <a:buFont typeface="Calibri" panose="020F0502020204030204" pitchFamily="34" charset="0"/>
              <a:buNone/>
              <a:tabLst/>
              <a:defRPr/>
            </a:pPr>
            <a:r>
              <a:rPr kumimoji="0" lang="tr-TR" sz="20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7. Yarıyılda TEK4069 Seminer I</a:t>
            </a:r>
          </a:p>
          <a:p>
            <a:pPr marL="0" marR="0" lvl="0" indent="0" algn="just" defTabSz="914400" rtl="0" eaLnBrk="1" fontAlgn="auto" latinLnBrk="0" hangingPunct="1">
              <a:lnSpc>
                <a:spcPct val="150000"/>
              </a:lnSpc>
              <a:spcBef>
                <a:spcPts val="1200"/>
              </a:spcBef>
              <a:spcAft>
                <a:spcPts val="200"/>
              </a:spcAft>
              <a:buClr>
                <a:srgbClr val="E48312"/>
              </a:buClr>
              <a:buSzPct val="100000"/>
              <a:buFont typeface="Calibri" panose="020F0502020204030204" pitchFamily="34" charset="0"/>
              <a:buNone/>
              <a:tabLst/>
              <a:defRPr/>
            </a:pPr>
            <a:r>
              <a:rPr kumimoji="0" lang="tr-TR" sz="20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8.Yarıyılda TEK4070 Seminer II  dersleri</a:t>
            </a:r>
          </a:p>
          <a:p>
            <a:pPr marL="0" marR="0" lvl="0" indent="0" algn="just" defTabSz="914400" rtl="0" eaLnBrk="1" fontAlgn="auto" latinLnBrk="0" hangingPunct="1">
              <a:lnSpc>
                <a:spcPct val="150000"/>
              </a:lnSpc>
              <a:spcBef>
                <a:spcPts val="1200"/>
              </a:spcBef>
              <a:spcAft>
                <a:spcPts val="200"/>
              </a:spcAft>
              <a:buClr>
                <a:srgbClr val="E48312"/>
              </a:buClr>
              <a:buSzPct val="100000"/>
              <a:buFont typeface="Calibri" panose="020F0502020204030204" pitchFamily="34" charset="0"/>
              <a:buNone/>
              <a:tabLst/>
              <a:defRPr/>
            </a:pPr>
            <a:r>
              <a:rPr kumimoji="0" lang="tr-TR" sz="20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Bu dersler Fakültemiz bünyesinde yer alan diğer mühendislik Bölümleri ile ortaklaşa verilmektedir. Sektörden deneyimli mühendis ve yöneticiler davet edil</a:t>
            </a:r>
            <a:r>
              <a:rPr lang="tr-TR" sz="2000" dirty="0" err="1">
                <a:solidFill>
                  <a:srgbClr val="000000"/>
                </a:solidFill>
                <a:latin typeface="Times New Roman" panose="02020603050405020304" pitchFamily="18" charset="0"/>
                <a:cs typeface="Times New Roman" panose="02020603050405020304" pitchFamily="18" charset="0"/>
              </a:rPr>
              <a:t>mektedir</a:t>
            </a:r>
            <a:r>
              <a:rPr lang="tr-TR" sz="2000" dirty="0">
                <a:solidFill>
                  <a:srgbClr val="000000"/>
                </a:solidFill>
                <a:latin typeface="Times New Roman" panose="02020603050405020304" pitchFamily="18" charset="0"/>
                <a:cs typeface="Times New Roman" panose="02020603050405020304" pitchFamily="18" charset="0"/>
              </a:rPr>
              <a:t>. Ders kapsamında ö</a:t>
            </a:r>
            <a:r>
              <a:rPr kumimoji="0" lang="tr-TR" sz="20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zellikle</a:t>
            </a:r>
            <a:r>
              <a:rPr kumimoji="0" lang="tr-TR" sz="20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iş hukuku, iş güvenliği, girişimcilik, yalın üretim, çevresel etkiler, yaşam boyu öğrenme vb. konularda donanımlı birer mühendis olarak öğrencilerimizin yetişmesine katkı sağlamak amaçlanmaktadır. Ayrıca 7. yarıyılda 3 Bölümün ortaklaşa yürüttüğü Seminer I dersi kapsamında öğrencilerin farklı disiplinlerle ortak proje yapması da sağlanarak iş yaşamına hazırlanmaları hedeflenmektedir.  </a:t>
            </a:r>
          </a:p>
        </p:txBody>
      </p:sp>
    </p:spTree>
    <p:extLst>
      <p:ext uri="{BB962C8B-B14F-4D97-AF65-F5344CB8AC3E}">
        <p14:creationId xmlns:p14="http://schemas.microsoft.com/office/powerpoint/2010/main" val="3647906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FD0D096-153A-ABC8-EBB4-7F03D2710895}"/>
            </a:ext>
          </a:extLst>
        </p:cNvPr>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0AD43619-2E4A-BD7A-9A4D-393F82E0A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A3AE93A-7A07-CAF8-9AA7-9CB8276490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sp>
        <p:nvSpPr>
          <p:cNvPr id="4" name="Metin kutusu 3">
            <a:extLst>
              <a:ext uri="{FF2B5EF4-FFF2-40B4-BE49-F238E27FC236}">
                <a16:creationId xmlns:a16="http://schemas.microsoft.com/office/drawing/2014/main" id="{4B71D05C-FC6A-AB8B-70FB-2CF6729EB945}"/>
              </a:ext>
            </a:extLst>
          </p:cNvPr>
          <p:cNvSpPr txBox="1"/>
          <p:nvPr/>
        </p:nvSpPr>
        <p:spPr>
          <a:xfrm>
            <a:off x="64008" y="2653800"/>
            <a:ext cx="3986799" cy="3335519"/>
          </a:xfrm>
          <a:prstGeom prst="rect">
            <a:avLst/>
          </a:prstGeom>
        </p:spPr>
        <p:txBody>
          <a:bodyPr vert="horz" lIns="0" tIns="45720" rIns="0" bIns="45720" rtlCol="0">
            <a:normAutofit/>
          </a:bodyPr>
          <a:lstStyle/>
          <a:p>
            <a:pPr marL="0" marR="0" lvl="0" indent="0" algn="ctr" defTabSz="914400" rtl="0" eaLnBrk="1" fontAlgn="auto" latinLnBrk="0" hangingPunct="1">
              <a:lnSpc>
                <a:spcPct val="90000"/>
              </a:lnSpc>
              <a:spcBef>
                <a:spcPts val="1200"/>
              </a:spcBef>
              <a:spcAft>
                <a:spcPts val="200"/>
              </a:spcAft>
              <a:buClr>
                <a:srgbClr val="E48312"/>
              </a:buClr>
              <a:buSzPct val="100000"/>
              <a:buFont typeface="Calibri" panose="020F0502020204030204" pitchFamily="34" charset="0"/>
              <a:buNone/>
              <a:tabLst/>
              <a:defRPr/>
            </a:pPr>
            <a:r>
              <a:rPr kumimoji="0" lang="tr-TR" sz="22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BİTİRME PROJESİ HAZIRLIK VE </a:t>
            </a:r>
          </a:p>
          <a:p>
            <a:pPr marL="0" marR="0" lvl="0" indent="0" algn="ctr" defTabSz="914400" rtl="0" eaLnBrk="1" fontAlgn="auto" latinLnBrk="0" hangingPunct="1">
              <a:lnSpc>
                <a:spcPct val="90000"/>
              </a:lnSpc>
              <a:spcBef>
                <a:spcPts val="1200"/>
              </a:spcBef>
              <a:spcAft>
                <a:spcPts val="200"/>
              </a:spcAft>
              <a:buClr>
                <a:srgbClr val="E48312"/>
              </a:buClr>
              <a:buSzPct val="100000"/>
              <a:buFont typeface="Calibri" panose="020F0502020204030204" pitchFamily="34" charset="0"/>
              <a:buNone/>
              <a:tabLst/>
              <a:defRPr/>
            </a:pPr>
            <a:r>
              <a:rPr kumimoji="0" lang="tr-TR" sz="22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BİTİRME PROJESİ DERSLERİ: </a:t>
            </a:r>
          </a:p>
          <a:p>
            <a:pPr marL="201168" marR="0" lvl="1" algn="ctr" defTabSz="914400" fontAlgn="auto">
              <a:lnSpc>
                <a:spcPct val="90000"/>
              </a:lnSpc>
              <a:spcBef>
                <a:spcPts val="200"/>
              </a:spcBef>
              <a:spcAft>
                <a:spcPts val="400"/>
              </a:spcAft>
              <a:buClr>
                <a:schemeClr val="accent1"/>
              </a:buClr>
              <a:buSzPct val="95000"/>
              <a:buFont typeface="Calibri" panose="020F0502020204030204" pitchFamily="34" charset="0"/>
              <a:tabLst/>
              <a:defRPr/>
            </a:pPr>
            <a:endParaRPr kumimoji="0" lang="en-US" sz="2400" b="0" i="0" u="none" strike="noStrike" cap="none" spc="0" normalizeH="0" baseline="0" noProof="0" dirty="0">
              <a:ln>
                <a:noFill/>
              </a:ln>
              <a:solidFill>
                <a:srgbClr val="FFFFFF"/>
              </a:solidFill>
              <a:effectLst/>
              <a:uLnTx/>
              <a:uFillTx/>
              <a:latin typeface="Amasis MT Pro Medium" panose="02040604050005020304" pitchFamily="18" charset="-94"/>
            </a:endParaRPr>
          </a:p>
        </p:txBody>
      </p:sp>
      <p:sp>
        <p:nvSpPr>
          <p:cNvPr id="21" name="Rectangle 20">
            <a:extLst>
              <a:ext uri="{FF2B5EF4-FFF2-40B4-BE49-F238E27FC236}">
                <a16:creationId xmlns:a16="http://schemas.microsoft.com/office/drawing/2014/main" id="{AC61C8D7-D905-056E-22C4-3FFF786D5E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sp>
        <p:nvSpPr>
          <p:cNvPr id="6" name="Metin kutusu 5">
            <a:extLst>
              <a:ext uri="{FF2B5EF4-FFF2-40B4-BE49-F238E27FC236}">
                <a16:creationId xmlns:a16="http://schemas.microsoft.com/office/drawing/2014/main" id="{2AE6B2C7-5608-E074-F75D-1CB61C1B38DC}"/>
              </a:ext>
            </a:extLst>
          </p:cNvPr>
          <p:cNvSpPr txBox="1"/>
          <p:nvPr/>
        </p:nvSpPr>
        <p:spPr>
          <a:xfrm>
            <a:off x="4356331" y="2201491"/>
            <a:ext cx="7341078" cy="2806987"/>
          </a:xfrm>
          <a:prstGeom prst="rect">
            <a:avLst/>
          </a:prstGeom>
          <a:noFill/>
        </p:spPr>
        <p:txBody>
          <a:bodyPr wrap="square">
            <a:spAutoFit/>
          </a:bodyPr>
          <a:lstStyle/>
          <a:p>
            <a:pPr marL="0" marR="0" lvl="0" indent="0" algn="just" defTabSz="914400" rtl="0" eaLnBrk="1" fontAlgn="auto" latinLnBrk="0" hangingPunct="1">
              <a:lnSpc>
                <a:spcPct val="150000"/>
              </a:lnSpc>
              <a:spcBef>
                <a:spcPts val="1200"/>
              </a:spcBef>
              <a:spcAft>
                <a:spcPts val="200"/>
              </a:spcAft>
              <a:buClr>
                <a:srgbClr val="E48312"/>
              </a:buClr>
              <a:buSzPct val="100000"/>
              <a:buFont typeface="Calibri" panose="020F0502020204030204" pitchFamily="34" charset="0"/>
              <a:buNone/>
              <a:tabLst/>
              <a:defRPr/>
            </a:pPr>
            <a:r>
              <a:rPr kumimoji="0" lang="tr-TR" sz="20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Öğrencinin, kazanmış olduğu temel mühendislik ve tekstil mühendisliği bilgi ve becerilerini uygulayarak ilgi duyduğu tekstil alanında araştırma ve tasarım yapabilme, ekip çalışması yürütebilme, yazılı ve sözlü sunum yapabilme becerilerini geliştirmesi amacıyla 7. ve 8. yarıyıllarda  TEK 4105 Bitirme Projesi Hazırlık ve TEK 4002 Bitirme Projesi dersleri konulmuştur</a:t>
            </a:r>
          </a:p>
        </p:txBody>
      </p:sp>
    </p:spTree>
    <p:extLst>
      <p:ext uri="{BB962C8B-B14F-4D97-AF65-F5344CB8AC3E}">
        <p14:creationId xmlns:p14="http://schemas.microsoft.com/office/powerpoint/2010/main" val="617611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4A7F2C5-7A63-6E61-42B1-C6FE1E53AB97}"/>
            </a:ext>
          </a:extLst>
        </p:cNvPr>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B433AE30-36A1-8777-A018-49CD09CF5F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8748B9A7-A1CD-EADD-5DCA-3042502AA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sp>
        <p:nvSpPr>
          <p:cNvPr id="4" name="Metin kutusu 3">
            <a:extLst>
              <a:ext uri="{FF2B5EF4-FFF2-40B4-BE49-F238E27FC236}">
                <a16:creationId xmlns:a16="http://schemas.microsoft.com/office/drawing/2014/main" id="{2A061F82-B8EC-112A-98FF-4FAA45088E3A}"/>
              </a:ext>
            </a:extLst>
          </p:cNvPr>
          <p:cNvSpPr txBox="1"/>
          <p:nvPr/>
        </p:nvSpPr>
        <p:spPr>
          <a:xfrm>
            <a:off x="64008" y="2653800"/>
            <a:ext cx="3986799" cy="3335519"/>
          </a:xfrm>
          <a:prstGeom prst="rect">
            <a:avLst/>
          </a:prstGeom>
        </p:spPr>
        <p:txBody>
          <a:bodyPr vert="horz" lIns="0" tIns="45720" rIns="0" bIns="45720" rtlCol="0">
            <a:normAutofit/>
          </a:bodyPr>
          <a:lstStyle/>
          <a:p>
            <a:pPr marL="0" marR="0" lvl="0" indent="0" algn="ctr" defTabSz="914400" rtl="0" eaLnBrk="1" fontAlgn="auto" latinLnBrk="0" hangingPunct="1">
              <a:lnSpc>
                <a:spcPct val="90000"/>
              </a:lnSpc>
              <a:spcBef>
                <a:spcPts val="1200"/>
              </a:spcBef>
              <a:spcAft>
                <a:spcPts val="200"/>
              </a:spcAft>
              <a:buClr>
                <a:srgbClr val="E48312"/>
              </a:buClr>
              <a:buSzPct val="100000"/>
              <a:buFont typeface="Calibri" panose="020F0502020204030204" pitchFamily="34" charset="0"/>
              <a:buNone/>
              <a:tabLst/>
              <a:defRPr/>
            </a:pPr>
            <a:r>
              <a:rPr kumimoji="0" lang="tr-TR" sz="24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STAJLAR</a:t>
            </a:r>
          </a:p>
          <a:p>
            <a:pPr marL="201168" marR="0" lvl="1" algn="ctr" defTabSz="914400" fontAlgn="auto">
              <a:lnSpc>
                <a:spcPct val="90000"/>
              </a:lnSpc>
              <a:spcBef>
                <a:spcPts val="200"/>
              </a:spcBef>
              <a:spcAft>
                <a:spcPts val="400"/>
              </a:spcAft>
              <a:buClr>
                <a:schemeClr val="accent1"/>
              </a:buClr>
              <a:buSzPct val="95000"/>
              <a:buFont typeface="Calibri" panose="020F0502020204030204" pitchFamily="34" charset="0"/>
              <a:tabLst/>
              <a:defRPr/>
            </a:pPr>
            <a:endParaRPr kumimoji="0" lang="en-US" sz="2400" b="0" i="0" u="none" strike="noStrike" cap="none" spc="0" normalizeH="0" baseline="0" noProof="0" dirty="0">
              <a:ln>
                <a:noFill/>
              </a:ln>
              <a:solidFill>
                <a:srgbClr val="FFFFFF"/>
              </a:solidFill>
              <a:effectLst/>
              <a:uLnTx/>
              <a:uFillTx/>
              <a:latin typeface="Amasis MT Pro Medium" panose="02040604050005020304" pitchFamily="18" charset="-94"/>
            </a:endParaRPr>
          </a:p>
        </p:txBody>
      </p:sp>
      <p:sp>
        <p:nvSpPr>
          <p:cNvPr id="21" name="Rectangle 20">
            <a:extLst>
              <a:ext uri="{FF2B5EF4-FFF2-40B4-BE49-F238E27FC236}">
                <a16:creationId xmlns:a16="http://schemas.microsoft.com/office/drawing/2014/main" id="{C80007BC-CDB9-24A8-F32D-D5B9797ACC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sp>
        <p:nvSpPr>
          <p:cNvPr id="6" name="Metin kutusu 5">
            <a:extLst>
              <a:ext uri="{FF2B5EF4-FFF2-40B4-BE49-F238E27FC236}">
                <a16:creationId xmlns:a16="http://schemas.microsoft.com/office/drawing/2014/main" id="{45E82DA1-E558-B55D-EFC3-9AE9A163809D}"/>
              </a:ext>
            </a:extLst>
          </p:cNvPr>
          <p:cNvSpPr txBox="1"/>
          <p:nvPr/>
        </p:nvSpPr>
        <p:spPr>
          <a:xfrm>
            <a:off x="4271580" y="316099"/>
            <a:ext cx="7341078" cy="5679247"/>
          </a:xfrm>
          <a:prstGeom prst="rect">
            <a:avLst/>
          </a:prstGeom>
          <a:noFill/>
        </p:spPr>
        <p:txBody>
          <a:bodyPr wrap="square">
            <a:spAutoFit/>
          </a:bodyPr>
          <a:lstStyle/>
          <a:p>
            <a:pPr marL="0" marR="0" lvl="0" indent="0" algn="just" defTabSz="914400" rtl="0" eaLnBrk="1" fontAlgn="auto" latinLnBrk="0" hangingPunct="1">
              <a:lnSpc>
                <a:spcPct val="150000"/>
              </a:lnSpc>
              <a:spcBef>
                <a:spcPts val="1200"/>
              </a:spcBef>
              <a:spcAft>
                <a:spcPts val="200"/>
              </a:spcAft>
              <a:buClr>
                <a:srgbClr val="E48312"/>
              </a:buClr>
              <a:buSzPct val="100000"/>
              <a:buFont typeface="Calibri" panose="020F0502020204030204" pitchFamily="34" charset="0"/>
              <a:buNone/>
              <a:tabLst/>
              <a:defRPr/>
            </a:pPr>
            <a:r>
              <a:rPr kumimoji="0" lang="tr-TR" sz="2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Öğrencilerimiz Toplam 60 </a:t>
            </a:r>
            <a:r>
              <a:rPr lang="tr-TR" sz="2200" dirty="0">
                <a:solidFill>
                  <a:srgbClr val="000000"/>
                </a:solidFill>
                <a:latin typeface="Times New Roman" panose="02020603050405020304" pitchFamily="18" charset="0"/>
                <a:cs typeface="Times New Roman" panose="02020603050405020304" pitchFamily="18" charset="0"/>
              </a:rPr>
              <a:t>i</a:t>
            </a:r>
            <a:r>
              <a:rPr kumimoji="0" lang="tr-TR" sz="2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ş günü staj yapmakla yükümlüdür.</a:t>
            </a:r>
          </a:p>
          <a:p>
            <a:pPr marL="0" marR="0" lvl="0" indent="0" algn="just" defTabSz="914400" rtl="0" eaLnBrk="1" fontAlgn="auto" latinLnBrk="0" hangingPunct="1">
              <a:lnSpc>
                <a:spcPct val="150000"/>
              </a:lnSpc>
              <a:spcBef>
                <a:spcPts val="1200"/>
              </a:spcBef>
              <a:spcAft>
                <a:spcPts val="200"/>
              </a:spcAft>
              <a:buClr>
                <a:srgbClr val="E48312"/>
              </a:buClr>
              <a:buSzPct val="100000"/>
              <a:buFont typeface="Calibri" panose="020F0502020204030204" pitchFamily="34" charset="0"/>
              <a:buNone/>
              <a:tabLst/>
              <a:defRPr/>
            </a:pPr>
            <a:r>
              <a:rPr lang="tr-TR" sz="2200" dirty="0">
                <a:solidFill>
                  <a:srgbClr val="000000"/>
                </a:solidFill>
                <a:latin typeface="Times New Roman" panose="02020603050405020304" pitchFamily="18" charset="0"/>
                <a:cs typeface="Times New Roman" panose="02020603050405020304" pitchFamily="18" charset="0"/>
              </a:rPr>
              <a:t>Bu kapsamda isterlerse 2. ve 3. sınıfın yaz aylarında stajlarını tamamlayabilirler, isterlerse de 7. ve 8.yarıyılda haftada 3 gün olmak üzere dönem içi staj yapabilirler. </a:t>
            </a:r>
          </a:p>
          <a:p>
            <a:pPr marL="0" marR="0" lvl="0" indent="0" algn="just" defTabSz="914400" rtl="0" eaLnBrk="1" fontAlgn="auto" latinLnBrk="0" hangingPunct="1">
              <a:lnSpc>
                <a:spcPct val="150000"/>
              </a:lnSpc>
              <a:spcBef>
                <a:spcPts val="1200"/>
              </a:spcBef>
              <a:spcAft>
                <a:spcPts val="200"/>
              </a:spcAft>
              <a:buClr>
                <a:srgbClr val="E48312"/>
              </a:buClr>
              <a:buSzPct val="100000"/>
              <a:buFont typeface="Calibri" panose="020F0502020204030204" pitchFamily="34" charset="0"/>
              <a:buNone/>
              <a:tabLst/>
              <a:defRPr/>
            </a:pPr>
            <a:r>
              <a:rPr lang="tr-TR" sz="2200" dirty="0">
                <a:solidFill>
                  <a:srgbClr val="000000"/>
                </a:solidFill>
                <a:latin typeface="Times New Roman" panose="02020603050405020304" pitchFamily="18" charset="0"/>
                <a:cs typeface="Times New Roman" panose="02020603050405020304" pitchFamily="18" charset="0"/>
              </a:rPr>
              <a:t>Bu dersler ders planında ;</a:t>
            </a:r>
          </a:p>
          <a:p>
            <a:pPr marL="0" marR="0" lvl="0" indent="0" algn="just" defTabSz="914400" rtl="0" eaLnBrk="1" fontAlgn="auto" latinLnBrk="0" hangingPunct="1">
              <a:lnSpc>
                <a:spcPct val="150000"/>
              </a:lnSpc>
              <a:spcBef>
                <a:spcPts val="1200"/>
              </a:spcBef>
              <a:spcAft>
                <a:spcPts val="200"/>
              </a:spcAft>
              <a:buClr>
                <a:srgbClr val="E48312"/>
              </a:buClr>
              <a:buSzPct val="100000"/>
              <a:buFont typeface="Calibri" panose="020F0502020204030204" pitchFamily="34" charset="0"/>
              <a:buNone/>
              <a:tabLst/>
              <a:defRPr/>
            </a:pPr>
            <a:r>
              <a:rPr kumimoji="0" lang="tr-TR" sz="2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7.Yarıyılda TEK 4101 Staj I</a:t>
            </a:r>
          </a:p>
          <a:p>
            <a:pPr marL="0" marR="0" lvl="0" indent="0" algn="just" defTabSz="914400" rtl="0" eaLnBrk="1" fontAlgn="auto" latinLnBrk="0" hangingPunct="1">
              <a:lnSpc>
                <a:spcPct val="150000"/>
              </a:lnSpc>
              <a:spcBef>
                <a:spcPts val="1200"/>
              </a:spcBef>
              <a:spcAft>
                <a:spcPts val="200"/>
              </a:spcAft>
              <a:buClr>
                <a:srgbClr val="E48312"/>
              </a:buClr>
              <a:buSzPct val="100000"/>
              <a:buFont typeface="Calibri" panose="020F0502020204030204" pitchFamily="34" charset="0"/>
              <a:buNone/>
              <a:tabLst/>
              <a:defRPr/>
            </a:pPr>
            <a:r>
              <a:rPr lang="tr-TR" sz="2200" dirty="0">
                <a:solidFill>
                  <a:srgbClr val="000000"/>
                </a:solidFill>
                <a:latin typeface="Times New Roman" panose="02020603050405020304" pitchFamily="18" charset="0"/>
                <a:cs typeface="Times New Roman" panose="02020603050405020304" pitchFamily="18" charset="0"/>
              </a:rPr>
              <a:t>8.Yarıyılda TEK 4102 Staj II olarak yer almaktadır. </a:t>
            </a:r>
            <a:endParaRPr kumimoji="0" lang="tr-TR" sz="2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150000"/>
              </a:lnSpc>
              <a:spcBef>
                <a:spcPts val="1200"/>
              </a:spcBef>
              <a:spcAft>
                <a:spcPts val="200"/>
              </a:spcAft>
              <a:buClr>
                <a:srgbClr val="E48312"/>
              </a:buClr>
              <a:buSzPct val="100000"/>
              <a:buFont typeface="Calibri" panose="020F0502020204030204" pitchFamily="34" charset="0"/>
              <a:buNone/>
              <a:tabLst/>
              <a:defRPr/>
            </a:pPr>
            <a:endParaRPr lang="tr-TR" sz="2200" dirty="0">
              <a:solidFill>
                <a:srgbClr val="000000"/>
              </a:solidFill>
              <a:latin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50000"/>
              </a:lnSpc>
              <a:spcBef>
                <a:spcPts val="1200"/>
              </a:spcBef>
              <a:spcAft>
                <a:spcPts val="200"/>
              </a:spcAft>
              <a:buClr>
                <a:srgbClr val="E48312"/>
              </a:buClr>
              <a:buSzPct val="100000"/>
              <a:buFont typeface="Calibri" panose="020F0502020204030204" pitchFamily="34" charset="0"/>
              <a:buNone/>
              <a:tabLst/>
              <a:defRPr/>
            </a:pPr>
            <a:r>
              <a:rPr kumimoji="0" lang="tr-TR" sz="2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p>
        </p:txBody>
      </p:sp>
    </p:spTree>
    <p:extLst>
      <p:ext uri="{BB962C8B-B14F-4D97-AF65-F5344CB8AC3E}">
        <p14:creationId xmlns:p14="http://schemas.microsoft.com/office/powerpoint/2010/main" val="35269390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9C03218-7DA4-B481-B2BC-FEB113644F16}"/>
            </a:ext>
          </a:extLst>
        </p:cNvPr>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05583887-417C-13AF-E060-552AA484BE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DB15E1BC-1357-3F82-6216-692F261B7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sp>
        <p:nvSpPr>
          <p:cNvPr id="4" name="Metin kutusu 3">
            <a:extLst>
              <a:ext uri="{FF2B5EF4-FFF2-40B4-BE49-F238E27FC236}">
                <a16:creationId xmlns:a16="http://schemas.microsoft.com/office/drawing/2014/main" id="{8A4ED68C-FC27-66C1-F9EE-E85D54C2D09F}"/>
              </a:ext>
            </a:extLst>
          </p:cNvPr>
          <p:cNvSpPr txBox="1"/>
          <p:nvPr/>
        </p:nvSpPr>
        <p:spPr>
          <a:xfrm>
            <a:off x="64008" y="2653800"/>
            <a:ext cx="3986799" cy="3335519"/>
          </a:xfrm>
          <a:prstGeom prst="rect">
            <a:avLst/>
          </a:prstGeom>
        </p:spPr>
        <p:txBody>
          <a:bodyPr vert="horz" lIns="0" tIns="45720" rIns="0" bIns="45720" rtlCol="0">
            <a:normAutofit/>
          </a:bodyPr>
          <a:lstStyle/>
          <a:p>
            <a:pPr marL="0" marR="0" lvl="0" indent="0" algn="ctr" defTabSz="914400" rtl="0" eaLnBrk="1" fontAlgn="auto" latinLnBrk="0" hangingPunct="1">
              <a:lnSpc>
                <a:spcPct val="90000"/>
              </a:lnSpc>
              <a:spcBef>
                <a:spcPts val="1200"/>
              </a:spcBef>
              <a:spcAft>
                <a:spcPts val="200"/>
              </a:spcAft>
              <a:buClr>
                <a:srgbClr val="E48312"/>
              </a:buClr>
              <a:buSzPct val="100000"/>
              <a:buFont typeface="Calibri" panose="020F0502020204030204" pitchFamily="34" charset="0"/>
              <a:buNone/>
              <a:tabLst/>
              <a:defRPr/>
            </a:pPr>
            <a:r>
              <a:rPr kumimoji="0" lang="tr-TR" sz="22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MODÜL SEÇİM </a:t>
            </a:r>
          </a:p>
          <a:p>
            <a:pPr marL="0" marR="0" lvl="0" indent="0" algn="ctr" defTabSz="914400" rtl="0" eaLnBrk="1" fontAlgn="auto" latinLnBrk="0" hangingPunct="1">
              <a:lnSpc>
                <a:spcPct val="90000"/>
              </a:lnSpc>
              <a:spcBef>
                <a:spcPts val="1200"/>
              </a:spcBef>
              <a:spcAft>
                <a:spcPts val="200"/>
              </a:spcAft>
              <a:buClr>
                <a:srgbClr val="E48312"/>
              </a:buClr>
              <a:buSzPct val="100000"/>
              <a:buFont typeface="Calibri" panose="020F0502020204030204" pitchFamily="34" charset="0"/>
              <a:buNone/>
              <a:tabLst/>
              <a:defRPr/>
            </a:pPr>
            <a:r>
              <a:rPr kumimoji="0" lang="tr-TR" sz="22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TERCİH FORMU</a:t>
            </a:r>
          </a:p>
          <a:p>
            <a:pPr marL="201168" marR="0" lvl="1" algn="ctr" defTabSz="914400" fontAlgn="auto">
              <a:lnSpc>
                <a:spcPct val="90000"/>
              </a:lnSpc>
              <a:spcBef>
                <a:spcPts val="200"/>
              </a:spcBef>
              <a:spcAft>
                <a:spcPts val="400"/>
              </a:spcAft>
              <a:buClr>
                <a:schemeClr val="accent1"/>
              </a:buClr>
              <a:buSzPct val="95000"/>
              <a:buFont typeface="Calibri" panose="020F0502020204030204" pitchFamily="34" charset="0"/>
              <a:tabLst/>
              <a:defRPr/>
            </a:pPr>
            <a:endParaRPr kumimoji="0" lang="en-US" sz="2400" b="0" i="0" u="none" strike="noStrike" cap="none" spc="0" normalizeH="0" baseline="0" noProof="0" dirty="0">
              <a:ln>
                <a:noFill/>
              </a:ln>
              <a:solidFill>
                <a:srgbClr val="FFFFFF"/>
              </a:solidFill>
              <a:effectLst/>
              <a:uLnTx/>
              <a:uFillTx/>
              <a:latin typeface="Amasis MT Pro Medium" panose="02040604050005020304" pitchFamily="18" charset="-94"/>
            </a:endParaRPr>
          </a:p>
        </p:txBody>
      </p:sp>
      <p:sp>
        <p:nvSpPr>
          <p:cNvPr id="21" name="Rectangle 20">
            <a:extLst>
              <a:ext uri="{FF2B5EF4-FFF2-40B4-BE49-F238E27FC236}">
                <a16:creationId xmlns:a16="http://schemas.microsoft.com/office/drawing/2014/main" id="{EAF43BE5-3BEE-C172-4184-E7A5C7FC07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pic>
        <p:nvPicPr>
          <p:cNvPr id="2" name="Resim 1">
            <a:extLst>
              <a:ext uri="{FF2B5EF4-FFF2-40B4-BE49-F238E27FC236}">
                <a16:creationId xmlns:a16="http://schemas.microsoft.com/office/drawing/2014/main" id="{3A5FC8AD-6694-29EE-915E-912157350792}"/>
              </a:ext>
            </a:extLst>
          </p:cNvPr>
          <p:cNvPicPr>
            <a:picLocks noChangeAspect="1"/>
          </p:cNvPicPr>
          <p:nvPr/>
        </p:nvPicPr>
        <p:blipFill>
          <a:blip r:embed="rId2"/>
          <a:stretch>
            <a:fillRect/>
          </a:stretch>
        </p:blipFill>
        <p:spPr>
          <a:xfrm>
            <a:off x="5939284" y="464210"/>
            <a:ext cx="3925712" cy="5929580"/>
          </a:xfrm>
          <a:prstGeom prst="rect">
            <a:avLst/>
          </a:prstGeom>
        </p:spPr>
      </p:pic>
    </p:spTree>
    <p:extLst>
      <p:ext uri="{BB962C8B-B14F-4D97-AF65-F5344CB8AC3E}">
        <p14:creationId xmlns:p14="http://schemas.microsoft.com/office/powerpoint/2010/main" val="35342049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6493D68-521D-9854-C532-1CB7291AF4F6}"/>
            </a:ext>
          </a:extLst>
        </p:cNvPr>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9350A773-B60C-4AC4-6E60-7C4558A9C4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12E6C88-8781-A51D-689E-93C51AF697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sp>
        <p:nvSpPr>
          <p:cNvPr id="21" name="Rectangle 20">
            <a:extLst>
              <a:ext uri="{FF2B5EF4-FFF2-40B4-BE49-F238E27FC236}">
                <a16:creationId xmlns:a16="http://schemas.microsoft.com/office/drawing/2014/main" id="{D91D7EFF-2068-22E5-5B6B-4A731A8203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sp>
        <p:nvSpPr>
          <p:cNvPr id="3" name="Metin kutusu 2">
            <a:extLst>
              <a:ext uri="{FF2B5EF4-FFF2-40B4-BE49-F238E27FC236}">
                <a16:creationId xmlns:a16="http://schemas.microsoft.com/office/drawing/2014/main" id="{12F796EA-44BC-FF16-64DD-A8089C043C51}"/>
              </a:ext>
            </a:extLst>
          </p:cNvPr>
          <p:cNvSpPr txBox="1"/>
          <p:nvPr/>
        </p:nvSpPr>
        <p:spPr>
          <a:xfrm>
            <a:off x="715992" y="3105834"/>
            <a:ext cx="3485072" cy="646331"/>
          </a:xfrm>
          <a:prstGeom prst="rect">
            <a:avLst/>
          </a:prstGeom>
          <a:noFill/>
        </p:spPr>
        <p:txBody>
          <a:bodyPr wrap="square" rtlCol="0">
            <a:spAutoFit/>
          </a:bodyPr>
          <a:lstStyle/>
          <a:p>
            <a:r>
              <a:rPr lang="tr-TR" sz="3600" dirty="0">
                <a:solidFill>
                  <a:schemeClr val="bg1"/>
                </a:solidFill>
                <a:latin typeface="Times New Roman" panose="02020603050405020304" pitchFamily="18" charset="0"/>
                <a:cs typeface="Times New Roman" panose="02020603050405020304" pitchFamily="18" charset="0"/>
              </a:rPr>
              <a:t>SORULAR</a:t>
            </a:r>
          </a:p>
        </p:txBody>
      </p:sp>
      <p:pic>
        <p:nvPicPr>
          <p:cNvPr id="6" name="Resim 5">
            <a:extLst>
              <a:ext uri="{FF2B5EF4-FFF2-40B4-BE49-F238E27FC236}">
                <a16:creationId xmlns:a16="http://schemas.microsoft.com/office/drawing/2014/main" id="{48A69735-2C32-53AC-18AD-1686F8C0FDC9}"/>
              </a:ext>
            </a:extLst>
          </p:cNvPr>
          <p:cNvPicPr>
            <a:picLocks noChangeAspect="1"/>
          </p:cNvPicPr>
          <p:nvPr/>
        </p:nvPicPr>
        <p:blipFill>
          <a:blip r:embed="rId2"/>
          <a:stretch>
            <a:fillRect/>
          </a:stretch>
        </p:blipFill>
        <p:spPr>
          <a:xfrm>
            <a:off x="4687669" y="1364456"/>
            <a:ext cx="6606538" cy="4129087"/>
          </a:xfrm>
          <a:prstGeom prst="rect">
            <a:avLst/>
          </a:prstGeom>
        </p:spPr>
      </p:pic>
    </p:spTree>
    <p:extLst>
      <p:ext uri="{BB962C8B-B14F-4D97-AF65-F5344CB8AC3E}">
        <p14:creationId xmlns:p14="http://schemas.microsoft.com/office/powerpoint/2010/main" val="1097400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sp>
        <p:nvSpPr>
          <p:cNvPr id="4" name="Metin kutusu 3"/>
          <p:cNvSpPr txBox="1"/>
          <p:nvPr/>
        </p:nvSpPr>
        <p:spPr>
          <a:xfrm>
            <a:off x="492370" y="605896"/>
            <a:ext cx="3084844" cy="5646208"/>
          </a:xfrm>
          <a:prstGeom prst="rect">
            <a:avLst/>
          </a:prstGeom>
        </p:spPr>
        <p:txBody>
          <a:bodyPr vert="horz" lIns="91440" tIns="45720" rIns="91440" bIns="45720" rtlCol="0" anchor="ctr">
            <a:normAutofit/>
          </a:bodyPr>
          <a:lstStyle/>
          <a:p>
            <a:pPr defTabSz="914400">
              <a:lnSpc>
                <a:spcPct val="85000"/>
              </a:lnSpc>
              <a:spcBef>
                <a:spcPct val="0"/>
              </a:spcBef>
              <a:spcAft>
                <a:spcPts val="600"/>
              </a:spcAft>
            </a:pPr>
            <a:r>
              <a:rPr lang="en-US" sz="3600" b="1" spc="-50" dirty="0">
                <a:solidFill>
                  <a:srgbClr val="FFFFFF"/>
                </a:solidFill>
                <a:latin typeface="Amasis MT Pro Medium" panose="02040604050005020304" pitchFamily="18" charset="-94"/>
                <a:ea typeface="+mj-ea"/>
                <a:cs typeface="+mj-cs"/>
              </a:rPr>
              <a:t>EĞİTİM ÖĞRETİM:</a:t>
            </a:r>
          </a:p>
        </p:txBody>
      </p:sp>
      <p:sp>
        <p:nvSpPr>
          <p:cNvPr id="14" name="Rectangle 13">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sp>
        <p:nvSpPr>
          <p:cNvPr id="5" name="Dikdörtgen 4"/>
          <p:cNvSpPr/>
          <p:nvPr/>
        </p:nvSpPr>
        <p:spPr>
          <a:xfrm>
            <a:off x="4414462" y="507925"/>
            <a:ext cx="7354925" cy="5646208"/>
          </a:xfrm>
          <a:prstGeom prst="rect">
            <a:avLst/>
          </a:prstGeom>
        </p:spPr>
        <p:txBody>
          <a:bodyPr vert="horz" lIns="0" tIns="45720" rIns="0" bIns="45720" rtlCol="0" anchor="ctr">
            <a:noAutofit/>
          </a:bodyPr>
          <a:lstStyle/>
          <a:p>
            <a:pPr lvl="0" defTabSz="914400">
              <a:lnSpc>
                <a:spcPct val="90000"/>
              </a:lnSpc>
              <a:spcAft>
                <a:spcPts val="600"/>
              </a:spcAft>
              <a:buClr>
                <a:schemeClr val="accent1"/>
              </a:buClr>
              <a:buSzPct val="80000"/>
              <a:buFont typeface="Calibri" panose="020F0502020204030204" pitchFamily="34" charset="0"/>
              <a:defRPr/>
            </a:pPr>
            <a:r>
              <a:rPr lang="en-US" sz="2000" dirty="0">
                <a:solidFill>
                  <a:schemeClr val="tx1">
                    <a:lumMod val="75000"/>
                    <a:lumOff val="25000"/>
                  </a:schemeClr>
                </a:solidFill>
                <a:latin typeface="Amasis MT Pro Medium" panose="02040604050005020304" pitchFamily="18" charset="-94"/>
              </a:rPr>
              <a:t>Program </a:t>
            </a:r>
            <a:r>
              <a:rPr lang="en-US" sz="2000" dirty="0" err="1">
                <a:solidFill>
                  <a:schemeClr val="tx1">
                    <a:lumMod val="75000"/>
                    <a:lumOff val="25000"/>
                  </a:schemeClr>
                </a:solidFill>
                <a:latin typeface="Amasis MT Pro Medium" panose="02040604050005020304" pitchFamily="18" charset="-94"/>
              </a:rPr>
              <a:t>aşağıdaki</a:t>
            </a:r>
            <a:r>
              <a:rPr lang="en-US" sz="2000" dirty="0">
                <a:solidFill>
                  <a:schemeClr val="tx1">
                    <a:lumMod val="75000"/>
                    <a:lumOff val="25000"/>
                  </a:schemeClr>
                </a:solidFill>
                <a:latin typeface="Amasis MT Pro Medium" panose="02040604050005020304" pitchFamily="18" charset="-94"/>
              </a:rPr>
              <a:t> </a:t>
            </a:r>
            <a:r>
              <a:rPr lang="en-US" sz="2000" dirty="0" err="1">
                <a:solidFill>
                  <a:schemeClr val="tx1">
                    <a:lumMod val="75000"/>
                    <a:lumOff val="25000"/>
                  </a:schemeClr>
                </a:solidFill>
                <a:latin typeface="Amasis MT Pro Medium" panose="02040604050005020304" pitchFamily="18" charset="-94"/>
              </a:rPr>
              <a:t>ders</a:t>
            </a:r>
            <a:r>
              <a:rPr lang="en-US" sz="2000" dirty="0">
                <a:solidFill>
                  <a:schemeClr val="tx1">
                    <a:lumMod val="75000"/>
                    <a:lumOff val="25000"/>
                  </a:schemeClr>
                </a:solidFill>
                <a:latin typeface="Amasis MT Pro Medium" panose="02040604050005020304" pitchFamily="18" charset="-94"/>
              </a:rPr>
              <a:t> </a:t>
            </a:r>
            <a:r>
              <a:rPr lang="en-US" sz="2000" dirty="0" err="1">
                <a:solidFill>
                  <a:schemeClr val="tx1">
                    <a:lumMod val="75000"/>
                    <a:lumOff val="25000"/>
                  </a:schemeClr>
                </a:solidFill>
                <a:latin typeface="Amasis MT Pro Medium" panose="02040604050005020304" pitchFamily="18" charset="-94"/>
              </a:rPr>
              <a:t>gruplarından</a:t>
            </a:r>
            <a:r>
              <a:rPr lang="en-US" sz="2000" dirty="0">
                <a:solidFill>
                  <a:schemeClr val="tx1">
                    <a:lumMod val="75000"/>
                    <a:lumOff val="25000"/>
                  </a:schemeClr>
                </a:solidFill>
                <a:latin typeface="Amasis MT Pro Medium" panose="02040604050005020304" pitchFamily="18" charset="-94"/>
              </a:rPr>
              <a:t> </a:t>
            </a:r>
            <a:r>
              <a:rPr lang="en-US" sz="2000" dirty="0" err="1">
                <a:solidFill>
                  <a:schemeClr val="tx1">
                    <a:lumMod val="75000"/>
                    <a:lumOff val="25000"/>
                  </a:schemeClr>
                </a:solidFill>
                <a:latin typeface="Amasis MT Pro Medium" panose="02040604050005020304" pitchFamily="18" charset="-94"/>
              </a:rPr>
              <a:t>oluşmaktadır</a:t>
            </a:r>
            <a:r>
              <a:rPr lang="en-US" sz="2000" dirty="0">
                <a:solidFill>
                  <a:schemeClr val="tx1">
                    <a:lumMod val="75000"/>
                    <a:lumOff val="25000"/>
                  </a:schemeClr>
                </a:solidFill>
                <a:latin typeface="Amasis MT Pro Medium" panose="02040604050005020304" pitchFamily="18" charset="-94"/>
              </a:rPr>
              <a:t>. </a:t>
            </a:r>
          </a:p>
          <a:p>
            <a:pPr marL="285750" lvl="0" indent="-285750" defTabSz="914400">
              <a:lnSpc>
                <a:spcPct val="90000"/>
              </a:lnSpc>
              <a:spcAft>
                <a:spcPts val="600"/>
              </a:spcAft>
              <a:buClr>
                <a:schemeClr val="accent1"/>
              </a:buClr>
              <a:buSzPct val="80000"/>
              <a:buFont typeface="Calibri" panose="020F0502020204030204" pitchFamily="34" charset="0"/>
              <a:defRPr/>
            </a:pPr>
            <a:r>
              <a:rPr lang="en-US" sz="2000" b="1" i="1" dirty="0">
                <a:solidFill>
                  <a:schemeClr val="tx1">
                    <a:lumMod val="75000"/>
                    <a:lumOff val="25000"/>
                  </a:schemeClr>
                </a:solidFill>
                <a:latin typeface="Amasis MT Pro Medium" panose="02040604050005020304" pitchFamily="18" charset="-94"/>
              </a:rPr>
              <a:t>1, 2, 3 </a:t>
            </a:r>
            <a:r>
              <a:rPr lang="en-US" sz="2000" b="1" i="1" dirty="0" err="1">
                <a:solidFill>
                  <a:schemeClr val="tx1">
                    <a:lumMod val="75000"/>
                    <a:lumOff val="25000"/>
                  </a:schemeClr>
                </a:solidFill>
                <a:latin typeface="Amasis MT Pro Medium" panose="02040604050005020304" pitchFamily="18" charset="-94"/>
              </a:rPr>
              <a:t>ve</a:t>
            </a:r>
            <a:r>
              <a:rPr lang="en-US" sz="2000" b="1" i="1" dirty="0">
                <a:solidFill>
                  <a:schemeClr val="tx1">
                    <a:lumMod val="75000"/>
                    <a:lumOff val="25000"/>
                  </a:schemeClr>
                </a:solidFill>
                <a:latin typeface="Amasis MT Pro Medium" panose="02040604050005020304" pitchFamily="18" charset="-94"/>
              </a:rPr>
              <a:t> 4. </a:t>
            </a:r>
            <a:r>
              <a:rPr lang="en-US" sz="2000" b="1" i="1" dirty="0" err="1">
                <a:solidFill>
                  <a:schemeClr val="tx1">
                    <a:lumMod val="75000"/>
                    <a:lumOff val="25000"/>
                  </a:schemeClr>
                </a:solidFill>
                <a:latin typeface="Amasis MT Pro Medium" panose="02040604050005020304" pitchFamily="18" charset="-94"/>
              </a:rPr>
              <a:t>Yarıyıllarda</a:t>
            </a:r>
            <a:r>
              <a:rPr lang="en-US" sz="2000" b="1" i="1" dirty="0">
                <a:solidFill>
                  <a:schemeClr val="tx1">
                    <a:lumMod val="75000"/>
                    <a:lumOff val="25000"/>
                  </a:schemeClr>
                </a:solidFill>
                <a:latin typeface="Amasis MT Pro Medium" panose="02040604050005020304" pitchFamily="18" charset="-94"/>
              </a:rPr>
              <a:t>: </a:t>
            </a:r>
          </a:p>
          <a:p>
            <a:pPr marL="742950" lvl="1" indent="-285750" defTabSz="914400">
              <a:lnSpc>
                <a:spcPct val="90000"/>
              </a:lnSpc>
              <a:spcAft>
                <a:spcPts val="600"/>
              </a:spcAft>
              <a:buClr>
                <a:schemeClr val="accent1"/>
              </a:buClr>
              <a:buSzPct val="80000"/>
              <a:buFont typeface="Calibri" panose="020F0502020204030204" pitchFamily="34" charset="0"/>
              <a:buChar char="Ø"/>
              <a:defRPr/>
            </a:pPr>
            <a:r>
              <a:rPr lang="en-US" sz="2000" dirty="0">
                <a:solidFill>
                  <a:schemeClr val="tx1">
                    <a:lumMod val="75000"/>
                    <a:lumOff val="25000"/>
                  </a:schemeClr>
                </a:solidFill>
                <a:latin typeface="Amasis MT Pro Medium" panose="02040604050005020304" pitchFamily="18" charset="-94"/>
              </a:rPr>
              <a:t>Temel fen </a:t>
            </a:r>
            <a:r>
              <a:rPr lang="en-US" sz="2000" dirty="0" err="1">
                <a:solidFill>
                  <a:schemeClr val="tx1">
                    <a:lumMod val="75000"/>
                    <a:lumOff val="25000"/>
                  </a:schemeClr>
                </a:solidFill>
                <a:latin typeface="Amasis MT Pro Medium" panose="02040604050005020304" pitchFamily="18" charset="-94"/>
              </a:rPr>
              <a:t>ve</a:t>
            </a:r>
            <a:r>
              <a:rPr lang="en-US" sz="2000" dirty="0">
                <a:solidFill>
                  <a:schemeClr val="tx1">
                    <a:lumMod val="75000"/>
                    <a:lumOff val="25000"/>
                  </a:schemeClr>
                </a:solidFill>
                <a:latin typeface="Amasis MT Pro Medium" panose="02040604050005020304" pitchFamily="18" charset="-94"/>
              </a:rPr>
              <a:t> </a:t>
            </a:r>
            <a:r>
              <a:rPr lang="en-US" sz="2000" dirty="0" err="1">
                <a:solidFill>
                  <a:schemeClr val="tx1">
                    <a:lumMod val="75000"/>
                    <a:lumOff val="25000"/>
                  </a:schemeClr>
                </a:solidFill>
                <a:latin typeface="Amasis MT Pro Medium" panose="02040604050005020304" pitchFamily="18" charset="-94"/>
              </a:rPr>
              <a:t>mühendislik</a:t>
            </a:r>
            <a:r>
              <a:rPr lang="en-US" sz="2000" dirty="0">
                <a:solidFill>
                  <a:schemeClr val="tx1">
                    <a:lumMod val="75000"/>
                    <a:lumOff val="25000"/>
                  </a:schemeClr>
                </a:solidFill>
                <a:latin typeface="Amasis MT Pro Medium" panose="02040604050005020304" pitchFamily="18" charset="-94"/>
              </a:rPr>
              <a:t> </a:t>
            </a:r>
            <a:r>
              <a:rPr lang="en-US" sz="2000" dirty="0" err="1">
                <a:solidFill>
                  <a:schemeClr val="tx1">
                    <a:lumMod val="75000"/>
                    <a:lumOff val="25000"/>
                  </a:schemeClr>
                </a:solidFill>
                <a:latin typeface="Amasis MT Pro Medium" panose="02040604050005020304" pitchFamily="18" charset="-94"/>
              </a:rPr>
              <a:t>dersleri</a:t>
            </a:r>
            <a:r>
              <a:rPr lang="en-US" sz="2000" dirty="0">
                <a:solidFill>
                  <a:schemeClr val="tx1">
                    <a:lumMod val="75000"/>
                    <a:lumOff val="25000"/>
                  </a:schemeClr>
                </a:solidFill>
                <a:latin typeface="Amasis MT Pro Medium" panose="02040604050005020304" pitchFamily="18" charset="-94"/>
              </a:rPr>
              <a:t>, </a:t>
            </a:r>
          </a:p>
          <a:p>
            <a:pPr marL="742950" lvl="1" indent="-285750" defTabSz="914400">
              <a:lnSpc>
                <a:spcPct val="90000"/>
              </a:lnSpc>
              <a:spcAft>
                <a:spcPts val="600"/>
              </a:spcAft>
              <a:buClr>
                <a:schemeClr val="accent1"/>
              </a:buClr>
              <a:buSzPct val="80000"/>
              <a:buFont typeface="Calibri" panose="020F0502020204030204" pitchFamily="34" charset="0"/>
              <a:buChar char="Ø"/>
              <a:defRPr/>
            </a:pPr>
            <a:r>
              <a:rPr lang="en-US" sz="2000" dirty="0" err="1">
                <a:solidFill>
                  <a:schemeClr val="tx1">
                    <a:lumMod val="75000"/>
                    <a:lumOff val="25000"/>
                  </a:schemeClr>
                </a:solidFill>
                <a:latin typeface="Amasis MT Pro Medium" panose="02040604050005020304" pitchFamily="18" charset="-94"/>
              </a:rPr>
              <a:t>Mesleki</a:t>
            </a:r>
            <a:r>
              <a:rPr lang="en-US" sz="2000" dirty="0">
                <a:solidFill>
                  <a:schemeClr val="tx1">
                    <a:lumMod val="75000"/>
                    <a:lumOff val="25000"/>
                  </a:schemeClr>
                </a:solidFill>
                <a:latin typeface="Amasis MT Pro Medium" panose="02040604050005020304" pitchFamily="18" charset="-94"/>
              </a:rPr>
              <a:t> </a:t>
            </a:r>
            <a:r>
              <a:rPr lang="en-US" sz="2000" dirty="0" err="1">
                <a:solidFill>
                  <a:schemeClr val="tx1">
                    <a:lumMod val="75000"/>
                    <a:lumOff val="25000"/>
                  </a:schemeClr>
                </a:solidFill>
                <a:latin typeface="Amasis MT Pro Medium" panose="02040604050005020304" pitchFamily="18" charset="-94"/>
              </a:rPr>
              <a:t>bilgi</a:t>
            </a:r>
            <a:r>
              <a:rPr lang="en-US" sz="2000" dirty="0">
                <a:solidFill>
                  <a:schemeClr val="tx1">
                    <a:lumMod val="75000"/>
                    <a:lumOff val="25000"/>
                  </a:schemeClr>
                </a:solidFill>
                <a:latin typeface="Amasis MT Pro Medium" panose="02040604050005020304" pitchFamily="18" charset="-94"/>
              </a:rPr>
              <a:t> </a:t>
            </a:r>
            <a:r>
              <a:rPr lang="en-US" sz="2000" dirty="0" err="1">
                <a:solidFill>
                  <a:schemeClr val="tx1">
                    <a:lumMod val="75000"/>
                    <a:lumOff val="25000"/>
                  </a:schemeClr>
                </a:solidFill>
                <a:latin typeface="Amasis MT Pro Medium" panose="02040604050005020304" pitchFamily="18" charset="-94"/>
              </a:rPr>
              <a:t>ve</a:t>
            </a:r>
            <a:r>
              <a:rPr lang="en-US" sz="2000" dirty="0">
                <a:solidFill>
                  <a:schemeClr val="tx1">
                    <a:lumMod val="75000"/>
                    <a:lumOff val="25000"/>
                  </a:schemeClr>
                </a:solidFill>
                <a:latin typeface="Amasis MT Pro Medium" panose="02040604050005020304" pitchFamily="18" charset="-94"/>
              </a:rPr>
              <a:t> </a:t>
            </a:r>
            <a:r>
              <a:rPr lang="en-US" sz="2000" dirty="0" err="1">
                <a:solidFill>
                  <a:schemeClr val="tx1">
                    <a:lumMod val="75000"/>
                    <a:lumOff val="25000"/>
                  </a:schemeClr>
                </a:solidFill>
                <a:latin typeface="Amasis MT Pro Medium" panose="02040604050005020304" pitchFamily="18" charset="-94"/>
              </a:rPr>
              <a:t>becerileri</a:t>
            </a:r>
            <a:r>
              <a:rPr lang="en-US" sz="2000" dirty="0">
                <a:solidFill>
                  <a:schemeClr val="tx1">
                    <a:lumMod val="75000"/>
                    <a:lumOff val="25000"/>
                  </a:schemeClr>
                </a:solidFill>
                <a:latin typeface="Amasis MT Pro Medium" panose="02040604050005020304" pitchFamily="18" charset="-94"/>
              </a:rPr>
              <a:t> </a:t>
            </a:r>
            <a:r>
              <a:rPr lang="en-US" sz="2000" dirty="0" err="1">
                <a:solidFill>
                  <a:schemeClr val="tx1">
                    <a:lumMod val="75000"/>
                    <a:lumOff val="25000"/>
                  </a:schemeClr>
                </a:solidFill>
                <a:latin typeface="Amasis MT Pro Medium" panose="02040604050005020304" pitchFamily="18" charset="-94"/>
              </a:rPr>
              <a:t>kazandırmayı</a:t>
            </a:r>
            <a:r>
              <a:rPr lang="en-US" sz="2000" dirty="0">
                <a:solidFill>
                  <a:schemeClr val="tx1">
                    <a:lumMod val="75000"/>
                    <a:lumOff val="25000"/>
                  </a:schemeClr>
                </a:solidFill>
                <a:latin typeface="Amasis MT Pro Medium" panose="02040604050005020304" pitchFamily="18" charset="-94"/>
              </a:rPr>
              <a:t> </a:t>
            </a:r>
            <a:r>
              <a:rPr lang="en-US" sz="2000" dirty="0" err="1">
                <a:solidFill>
                  <a:schemeClr val="tx1">
                    <a:lumMod val="75000"/>
                    <a:lumOff val="25000"/>
                  </a:schemeClr>
                </a:solidFill>
                <a:latin typeface="Amasis MT Pro Medium" panose="02040604050005020304" pitchFamily="18" charset="-94"/>
              </a:rPr>
              <a:t>amaçlayan</a:t>
            </a:r>
            <a:r>
              <a:rPr lang="en-US" sz="2000" dirty="0">
                <a:solidFill>
                  <a:schemeClr val="tx1">
                    <a:lumMod val="75000"/>
                    <a:lumOff val="25000"/>
                  </a:schemeClr>
                </a:solidFill>
                <a:latin typeface="Amasis MT Pro Medium" panose="02040604050005020304" pitchFamily="18" charset="-94"/>
              </a:rPr>
              <a:t> </a:t>
            </a:r>
            <a:r>
              <a:rPr lang="en-US" sz="2000" dirty="0" err="1">
                <a:solidFill>
                  <a:schemeClr val="tx1">
                    <a:lumMod val="75000"/>
                    <a:lumOff val="25000"/>
                  </a:schemeClr>
                </a:solidFill>
                <a:latin typeface="Amasis MT Pro Medium" panose="02040604050005020304" pitchFamily="18" charset="-94"/>
              </a:rPr>
              <a:t>temel</a:t>
            </a:r>
            <a:r>
              <a:rPr lang="en-US" sz="2000" dirty="0">
                <a:solidFill>
                  <a:schemeClr val="tx1">
                    <a:lumMod val="75000"/>
                    <a:lumOff val="25000"/>
                  </a:schemeClr>
                </a:solidFill>
                <a:latin typeface="Amasis MT Pro Medium" panose="02040604050005020304" pitchFamily="18" charset="-94"/>
              </a:rPr>
              <a:t> </a:t>
            </a:r>
            <a:r>
              <a:rPr lang="en-US" sz="2000" dirty="0" err="1">
                <a:solidFill>
                  <a:schemeClr val="tx1">
                    <a:lumMod val="75000"/>
                    <a:lumOff val="25000"/>
                  </a:schemeClr>
                </a:solidFill>
                <a:latin typeface="Amasis MT Pro Medium" panose="02040604050005020304" pitchFamily="18" charset="-94"/>
              </a:rPr>
              <a:t>mesleki</a:t>
            </a:r>
            <a:r>
              <a:rPr lang="en-US" sz="2000" dirty="0">
                <a:solidFill>
                  <a:schemeClr val="tx1">
                    <a:lumMod val="75000"/>
                    <a:lumOff val="25000"/>
                  </a:schemeClr>
                </a:solidFill>
                <a:latin typeface="Amasis MT Pro Medium" panose="02040604050005020304" pitchFamily="18" charset="-94"/>
              </a:rPr>
              <a:t> </a:t>
            </a:r>
            <a:r>
              <a:rPr lang="en-US" sz="2000" dirty="0" err="1">
                <a:solidFill>
                  <a:schemeClr val="tx1">
                    <a:lumMod val="75000"/>
                    <a:lumOff val="25000"/>
                  </a:schemeClr>
                </a:solidFill>
                <a:latin typeface="Amasis MT Pro Medium" panose="02040604050005020304" pitchFamily="18" charset="-94"/>
              </a:rPr>
              <a:t>dersler</a:t>
            </a:r>
            <a:endParaRPr lang="en-US" sz="2000" dirty="0">
              <a:solidFill>
                <a:schemeClr val="tx1">
                  <a:lumMod val="75000"/>
                  <a:lumOff val="25000"/>
                </a:schemeClr>
              </a:solidFill>
              <a:latin typeface="Amasis MT Pro Medium" panose="02040604050005020304" pitchFamily="18" charset="-94"/>
            </a:endParaRPr>
          </a:p>
          <a:p>
            <a:pPr marL="285750" lvl="0" indent="-285750" defTabSz="914400">
              <a:lnSpc>
                <a:spcPct val="90000"/>
              </a:lnSpc>
              <a:spcBef>
                <a:spcPct val="20000"/>
              </a:spcBef>
              <a:spcAft>
                <a:spcPts val="600"/>
              </a:spcAft>
              <a:buClr>
                <a:schemeClr val="accent1"/>
              </a:buClr>
              <a:buSzPct val="80000"/>
              <a:buFont typeface="Calibri" panose="020F0502020204030204" pitchFamily="34" charset="0"/>
              <a:defRPr/>
            </a:pPr>
            <a:r>
              <a:rPr lang="en-US" sz="2000" b="1" i="1" dirty="0">
                <a:solidFill>
                  <a:schemeClr val="tx1">
                    <a:lumMod val="75000"/>
                    <a:lumOff val="25000"/>
                  </a:schemeClr>
                </a:solidFill>
                <a:latin typeface="Amasis MT Pro Medium" panose="02040604050005020304" pitchFamily="18" charset="-94"/>
              </a:rPr>
              <a:t>5. </a:t>
            </a:r>
            <a:r>
              <a:rPr lang="en-US" sz="2000" b="1" i="1" dirty="0" err="1">
                <a:solidFill>
                  <a:schemeClr val="tx1">
                    <a:lumMod val="75000"/>
                    <a:lumOff val="25000"/>
                  </a:schemeClr>
                </a:solidFill>
                <a:latin typeface="Amasis MT Pro Medium" panose="02040604050005020304" pitchFamily="18" charset="-94"/>
              </a:rPr>
              <a:t>ve</a:t>
            </a:r>
            <a:r>
              <a:rPr lang="en-US" sz="2000" b="1" i="1" dirty="0">
                <a:solidFill>
                  <a:schemeClr val="tx1">
                    <a:lumMod val="75000"/>
                    <a:lumOff val="25000"/>
                  </a:schemeClr>
                </a:solidFill>
                <a:latin typeface="Amasis MT Pro Medium" panose="02040604050005020304" pitchFamily="18" charset="-94"/>
              </a:rPr>
              <a:t> 6. </a:t>
            </a:r>
            <a:r>
              <a:rPr lang="en-US" sz="2000" b="1" i="1" dirty="0" err="1">
                <a:solidFill>
                  <a:schemeClr val="tx1">
                    <a:lumMod val="75000"/>
                    <a:lumOff val="25000"/>
                  </a:schemeClr>
                </a:solidFill>
                <a:latin typeface="Amasis MT Pro Medium" panose="02040604050005020304" pitchFamily="18" charset="-94"/>
              </a:rPr>
              <a:t>Yarıyıllarda</a:t>
            </a:r>
            <a:r>
              <a:rPr lang="en-US" sz="2000" b="1" i="1" dirty="0">
                <a:solidFill>
                  <a:schemeClr val="tx1">
                    <a:lumMod val="75000"/>
                    <a:lumOff val="25000"/>
                  </a:schemeClr>
                </a:solidFill>
                <a:latin typeface="Amasis MT Pro Medium" panose="02040604050005020304" pitchFamily="18" charset="-94"/>
              </a:rPr>
              <a:t>:  </a:t>
            </a:r>
          </a:p>
          <a:p>
            <a:pPr marL="742950" lvl="1" indent="-285750" defTabSz="914400">
              <a:lnSpc>
                <a:spcPct val="90000"/>
              </a:lnSpc>
              <a:spcBef>
                <a:spcPct val="20000"/>
              </a:spcBef>
              <a:spcAft>
                <a:spcPts val="600"/>
              </a:spcAft>
              <a:buClr>
                <a:schemeClr val="accent1"/>
              </a:buClr>
              <a:buSzPct val="80000"/>
              <a:buFont typeface="Calibri" panose="020F0502020204030204" pitchFamily="34" charset="0"/>
              <a:buChar char="Ø"/>
              <a:defRPr/>
            </a:pPr>
            <a:r>
              <a:rPr lang="en-US" sz="2000" dirty="0" err="1">
                <a:solidFill>
                  <a:schemeClr val="tx1">
                    <a:lumMod val="75000"/>
                    <a:lumOff val="25000"/>
                  </a:schemeClr>
                </a:solidFill>
                <a:latin typeface="Amasis MT Pro Medium" panose="02040604050005020304" pitchFamily="18" charset="-94"/>
              </a:rPr>
              <a:t>Mühendislik</a:t>
            </a:r>
            <a:r>
              <a:rPr lang="en-US" sz="2000" dirty="0">
                <a:solidFill>
                  <a:schemeClr val="tx1">
                    <a:lumMod val="75000"/>
                    <a:lumOff val="25000"/>
                  </a:schemeClr>
                </a:solidFill>
                <a:latin typeface="Amasis MT Pro Medium" panose="02040604050005020304" pitchFamily="18" charset="-94"/>
              </a:rPr>
              <a:t> </a:t>
            </a:r>
            <a:r>
              <a:rPr lang="en-US" sz="2000" dirty="0" err="1">
                <a:solidFill>
                  <a:schemeClr val="tx1">
                    <a:lumMod val="75000"/>
                    <a:lumOff val="25000"/>
                  </a:schemeClr>
                </a:solidFill>
                <a:latin typeface="Amasis MT Pro Medium" panose="02040604050005020304" pitchFamily="18" charset="-94"/>
              </a:rPr>
              <a:t>ve</a:t>
            </a:r>
            <a:r>
              <a:rPr lang="en-US" sz="2000" dirty="0">
                <a:solidFill>
                  <a:schemeClr val="tx1">
                    <a:lumMod val="75000"/>
                    <a:lumOff val="25000"/>
                  </a:schemeClr>
                </a:solidFill>
                <a:latin typeface="Amasis MT Pro Medium" panose="02040604050005020304" pitchFamily="18" charset="-94"/>
              </a:rPr>
              <a:t> </a:t>
            </a:r>
            <a:r>
              <a:rPr lang="en-US" sz="2000" dirty="0" err="1">
                <a:solidFill>
                  <a:schemeClr val="tx1">
                    <a:lumMod val="75000"/>
                    <a:lumOff val="25000"/>
                  </a:schemeClr>
                </a:solidFill>
                <a:latin typeface="Amasis MT Pro Medium" panose="02040604050005020304" pitchFamily="18" charset="-94"/>
              </a:rPr>
              <a:t>mesleki</a:t>
            </a:r>
            <a:r>
              <a:rPr lang="en-US" sz="2000" dirty="0">
                <a:solidFill>
                  <a:schemeClr val="tx1">
                    <a:lumMod val="75000"/>
                    <a:lumOff val="25000"/>
                  </a:schemeClr>
                </a:solidFill>
                <a:latin typeface="Amasis MT Pro Medium" panose="02040604050005020304" pitchFamily="18" charset="-94"/>
              </a:rPr>
              <a:t> </a:t>
            </a:r>
            <a:r>
              <a:rPr lang="en-US" sz="2000" dirty="0" err="1">
                <a:solidFill>
                  <a:schemeClr val="tx1">
                    <a:lumMod val="75000"/>
                    <a:lumOff val="25000"/>
                  </a:schemeClr>
                </a:solidFill>
                <a:latin typeface="Amasis MT Pro Medium" panose="02040604050005020304" pitchFamily="18" charset="-94"/>
              </a:rPr>
              <a:t>dersler</a:t>
            </a:r>
            <a:endParaRPr lang="en-US" sz="2000" dirty="0">
              <a:solidFill>
                <a:schemeClr val="tx1">
                  <a:lumMod val="75000"/>
                  <a:lumOff val="25000"/>
                </a:schemeClr>
              </a:solidFill>
              <a:latin typeface="Amasis MT Pro Medium" panose="02040604050005020304" pitchFamily="18" charset="-94"/>
            </a:endParaRPr>
          </a:p>
          <a:p>
            <a:pPr marL="742950" lvl="1" indent="-285750" defTabSz="914400">
              <a:lnSpc>
                <a:spcPct val="90000"/>
              </a:lnSpc>
              <a:spcBef>
                <a:spcPct val="20000"/>
              </a:spcBef>
              <a:spcAft>
                <a:spcPts val="600"/>
              </a:spcAft>
              <a:buClr>
                <a:schemeClr val="accent1"/>
              </a:buClr>
              <a:buSzPct val="80000"/>
              <a:buFont typeface="Calibri" panose="020F0502020204030204" pitchFamily="34" charset="0"/>
              <a:buChar char="Ø"/>
              <a:defRPr/>
            </a:pPr>
            <a:r>
              <a:rPr lang="en-US" sz="2000" dirty="0" err="1">
                <a:solidFill>
                  <a:schemeClr val="tx1">
                    <a:lumMod val="75000"/>
                    <a:lumOff val="25000"/>
                  </a:schemeClr>
                </a:solidFill>
                <a:latin typeface="Amasis MT Pro Medium" panose="02040604050005020304" pitchFamily="18" charset="-94"/>
              </a:rPr>
              <a:t>Tekstilde</a:t>
            </a:r>
            <a:r>
              <a:rPr lang="en-US" sz="2000" dirty="0">
                <a:solidFill>
                  <a:schemeClr val="tx1">
                    <a:lumMod val="75000"/>
                    <a:lumOff val="25000"/>
                  </a:schemeClr>
                </a:solidFill>
                <a:latin typeface="Amasis MT Pro Medium" panose="02040604050005020304" pitchFamily="18" charset="-94"/>
              </a:rPr>
              <a:t> </a:t>
            </a:r>
            <a:r>
              <a:rPr lang="en-US" sz="2000" dirty="0" err="1">
                <a:solidFill>
                  <a:schemeClr val="tx1">
                    <a:lumMod val="75000"/>
                    <a:lumOff val="25000"/>
                  </a:schemeClr>
                </a:solidFill>
                <a:latin typeface="Amasis MT Pro Medium" panose="02040604050005020304" pitchFamily="18" charset="-94"/>
              </a:rPr>
              <a:t>Tasarım</a:t>
            </a:r>
            <a:r>
              <a:rPr lang="en-US" sz="2000" dirty="0">
                <a:solidFill>
                  <a:schemeClr val="tx1">
                    <a:lumMod val="75000"/>
                    <a:lumOff val="25000"/>
                  </a:schemeClr>
                </a:solidFill>
                <a:latin typeface="Amasis MT Pro Medium" panose="02040604050005020304" pitchFamily="18" charset="-94"/>
              </a:rPr>
              <a:t> </a:t>
            </a:r>
            <a:r>
              <a:rPr lang="en-US" sz="2000" dirty="0" err="1">
                <a:solidFill>
                  <a:schemeClr val="tx1">
                    <a:lumMod val="75000"/>
                    <a:lumOff val="25000"/>
                  </a:schemeClr>
                </a:solidFill>
                <a:latin typeface="Amasis MT Pro Medium" panose="02040604050005020304" pitchFamily="18" charset="-94"/>
              </a:rPr>
              <a:t>Yöntemleri</a:t>
            </a:r>
            <a:r>
              <a:rPr lang="en-US" sz="2000" dirty="0">
                <a:solidFill>
                  <a:schemeClr val="tx1">
                    <a:lumMod val="75000"/>
                    <a:lumOff val="25000"/>
                  </a:schemeClr>
                </a:solidFill>
                <a:latin typeface="Amasis MT Pro Medium" panose="02040604050005020304" pitchFamily="18" charset="-94"/>
              </a:rPr>
              <a:t> I (6.YY)</a:t>
            </a:r>
          </a:p>
          <a:p>
            <a:pPr marL="742950" lvl="1" indent="-285750" defTabSz="914400">
              <a:lnSpc>
                <a:spcPct val="90000"/>
              </a:lnSpc>
              <a:spcBef>
                <a:spcPct val="20000"/>
              </a:spcBef>
              <a:spcAft>
                <a:spcPts val="600"/>
              </a:spcAft>
              <a:buClr>
                <a:schemeClr val="accent1"/>
              </a:buClr>
              <a:buSzPct val="80000"/>
              <a:buFont typeface="Calibri" panose="020F0502020204030204" pitchFamily="34" charset="0"/>
              <a:buChar char="Ø"/>
              <a:defRPr/>
            </a:pPr>
            <a:r>
              <a:rPr lang="en-US" sz="2000" dirty="0" err="1">
                <a:solidFill>
                  <a:schemeClr val="tx1">
                    <a:lumMod val="75000"/>
                    <a:lumOff val="25000"/>
                  </a:schemeClr>
                </a:solidFill>
                <a:latin typeface="Amasis MT Pro Medium" panose="02040604050005020304" pitchFamily="18" charset="-94"/>
              </a:rPr>
              <a:t>Seçmeli</a:t>
            </a:r>
            <a:r>
              <a:rPr lang="en-US" sz="2000" dirty="0">
                <a:solidFill>
                  <a:schemeClr val="tx1">
                    <a:lumMod val="75000"/>
                    <a:lumOff val="25000"/>
                  </a:schemeClr>
                </a:solidFill>
                <a:latin typeface="Amasis MT Pro Medium" panose="02040604050005020304" pitchFamily="18" charset="-94"/>
              </a:rPr>
              <a:t> </a:t>
            </a:r>
            <a:r>
              <a:rPr lang="en-US" sz="2000" dirty="0" err="1">
                <a:solidFill>
                  <a:schemeClr val="tx1">
                    <a:lumMod val="75000"/>
                    <a:lumOff val="25000"/>
                  </a:schemeClr>
                </a:solidFill>
                <a:latin typeface="Amasis MT Pro Medium" panose="02040604050005020304" pitchFamily="18" charset="-94"/>
              </a:rPr>
              <a:t>dersler</a:t>
            </a:r>
            <a:r>
              <a:rPr lang="en-US" sz="2000" dirty="0">
                <a:solidFill>
                  <a:schemeClr val="tx1">
                    <a:lumMod val="75000"/>
                    <a:lumOff val="25000"/>
                  </a:schemeClr>
                </a:solidFill>
                <a:latin typeface="Amasis MT Pro Medium" panose="02040604050005020304" pitchFamily="18" charset="-94"/>
              </a:rPr>
              <a:t>  </a:t>
            </a:r>
            <a:endParaRPr lang="en-US" sz="2000" b="1" i="1" u="sng" dirty="0">
              <a:solidFill>
                <a:schemeClr val="tx1">
                  <a:lumMod val="75000"/>
                  <a:lumOff val="25000"/>
                </a:schemeClr>
              </a:solidFill>
              <a:latin typeface="Amasis MT Pro Medium" panose="02040604050005020304" pitchFamily="18" charset="-94"/>
            </a:endParaRPr>
          </a:p>
          <a:p>
            <a:pPr marL="285750" lvl="0" indent="-285750" defTabSz="914400">
              <a:lnSpc>
                <a:spcPct val="90000"/>
              </a:lnSpc>
              <a:spcBef>
                <a:spcPct val="20000"/>
              </a:spcBef>
              <a:spcAft>
                <a:spcPts val="600"/>
              </a:spcAft>
              <a:buClr>
                <a:schemeClr val="accent1"/>
              </a:buClr>
              <a:buSzPct val="80000"/>
              <a:buFont typeface="Calibri" panose="020F0502020204030204" pitchFamily="34" charset="0"/>
              <a:defRPr/>
            </a:pPr>
            <a:r>
              <a:rPr lang="en-US" sz="2000" b="1" i="1" dirty="0">
                <a:solidFill>
                  <a:schemeClr val="tx1">
                    <a:lumMod val="75000"/>
                    <a:lumOff val="25000"/>
                  </a:schemeClr>
                </a:solidFill>
                <a:latin typeface="Amasis MT Pro Medium" panose="02040604050005020304" pitchFamily="18" charset="-94"/>
              </a:rPr>
              <a:t>7. </a:t>
            </a:r>
            <a:r>
              <a:rPr lang="tr-TR" sz="2000" b="1" i="1" dirty="0">
                <a:solidFill>
                  <a:schemeClr val="tx1">
                    <a:lumMod val="75000"/>
                    <a:lumOff val="25000"/>
                  </a:schemeClr>
                </a:solidFill>
                <a:latin typeface="Amasis MT Pro Medium" panose="02040604050005020304" pitchFamily="18" charset="-94"/>
              </a:rPr>
              <a:t>v</a:t>
            </a:r>
            <a:r>
              <a:rPr lang="en-US" sz="2000" b="1" i="1" dirty="0">
                <a:solidFill>
                  <a:schemeClr val="tx1">
                    <a:lumMod val="75000"/>
                    <a:lumOff val="25000"/>
                  </a:schemeClr>
                </a:solidFill>
                <a:latin typeface="Amasis MT Pro Medium" panose="02040604050005020304" pitchFamily="18" charset="-94"/>
              </a:rPr>
              <a:t>e 8. </a:t>
            </a:r>
            <a:r>
              <a:rPr lang="en-US" sz="2000" b="1" i="1" dirty="0" err="1">
                <a:solidFill>
                  <a:schemeClr val="tx1">
                    <a:lumMod val="75000"/>
                    <a:lumOff val="25000"/>
                  </a:schemeClr>
                </a:solidFill>
                <a:latin typeface="Amasis MT Pro Medium" panose="02040604050005020304" pitchFamily="18" charset="-94"/>
              </a:rPr>
              <a:t>Yarıyıllarda</a:t>
            </a:r>
            <a:r>
              <a:rPr lang="en-US" sz="2000" b="1" i="1" dirty="0">
                <a:solidFill>
                  <a:schemeClr val="tx1">
                    <a:lumMod val="75000"/>
                    <a:lumOff val="25000"/>
                  </a:schemeClr>
                </a:solidFill>
                <a:latin typeface="Amasis MT Pro Medium" panose="02040604050005020304" pitchFamily="18" charset="-94"/>
              </a:rPr>
              <a:t>:  </a:t>
            </a:r>
          </a:p>
          <a:p>
            <a:pPr marL="742950" lvl="1" indent="-285750" defTabSz="914400">
              <a:lnSpc>
                <a:spcPct val="90000"/>
              </a:lnSpc>
              <a:spcBef>
                <a:spcPct val="20000"/>
              </a:spcBef>
              <a:spcAft>
                <a:spcPts val="600"/>
              </a:spcAft>
              <a:buClr>
                <a:schemeClr val="accent1"/>
              </a:buClr>
              <a:buSzPct val="80000"/>
              <a:buFont typeface="Calibri" panose="020F0502020204030204" pitchFamily="34" charset="0"/>
              <a:buChar char="Ø"/>
              <a:defRPr/>
            </a:pPr>
            <a:r>
              <a:rPr lang="en-US" sz="2000" dirty="0" err="1">
                <a:solidFill>
                  <a:schemeClr val="tx1">
                    <a:lumMod val="75000"/>
                    <a:lumOff val="25000"/>
                  </a:schemeClr>
                </a:solidFill>
                <a:latin typeface="Amasis MT Pro Medium" panose="02040604050005020304" pitchFamily="18" charset="-94"/>
              </a:rPr>
              <a:t>Mesleki</a:t>
            </a:r>
            <a:r>
              <a:rPr lang="en-US" sz="2000" dirty="0">
                <a:solidFill>
                  <a:schemeClr val="tx1">
                    <a:lumMod val="75000"/>
                    <a:lumOff val="25000"/>
                  </a:schemeClr>
                </a:solidFill>
                <a:latin typeface="Amasis MT Pro Medium" panose="02040604050005020304" pitchFamily="18" charset="-94"/>
              </a:rPr>
              <a:t> </a:t>
            </a:r>
            <a:r>
              <a:rPr lang="en-US" sz="2000" dirty="0" err="1">
                <a:solidFill>
                  <a:schemeClr val="tx1">
                    <a:lumMod val="75000"/>
                    <a:lumOff val="25000"/>
                  </a:schemeClr>
                </a:solidFill>
                <a:latin typeface="Amasis MT Pro Medium" panose="02040604050005020304" pitchFamily="18" charset="-94"/>
              </a:rPr>
              <a:t>dersler</a:t>
            </a:r>
            <a:endParaRPr lang="en-US" sz="2000" dirty="0">
              <a:solidFill>
                <a:schemeClr val="tx1">
                  <a:lumMod val="75000"/>
                  <a:lumOff val="25000"/>
                </a:schemeClr>
              </a:solidFill>
              <a:latin typeface="Amasis MT Pro Medium" panose="02040604050005020304" pitchFamily="18" charset="-94"/>
            </a:endParaRPr>
          </a:p>
          <a:p>
            <a:pPr marL="742950" lvl="1" indent="-285750" defTabSz="914400">
              <a:lnSpc>
                <a:spcPct val="90000"/>
              </a:lnSpc>
              <a:spcBef>
                <a:spcPct val="20000"/>
              </a:spcBef>
              <a:spcAft>
                <a:spcPts val="600"/>
              </a:spcAft>
              <a:buClr>
                <a:schemeClr val="accent1"/>
              </a:buClr>
              <a:buSzPct val="80000"/>
              <a:buFont typeface="Calibri" panose="020F0502020204030204" pitchFamily="34" charset="0"/>
              <a:buChar char="Ø"/>
              <a:defRPr/>
            </a:pPr>
            <a:r>
              <a:rPr lang="en-US" sz="2000" dirty="0" err="1">
                <a:solidFill>
                  <a:schemeClr val="tx1">
                    <a:lumMod val="75000"/>
                    <a:lumOff val="25000"/>
                  </a:schemeClr>
                </a:solidFill>
                <a:latin typeface="Amasis MT Pro Medium" panose="02040604050005020304" pitchFamily="18" charset="-94"/>
              </a:rPr>
              <a:t>Seçmeli</a:t>
            </a:r>
            <a:r>
              <a:rPr lang="en-US" sz="2000" dirty="0">
                <a:solidFill>
                  <a:schemeClr val="tx1">
                    <a:lumMod val="75000"/>
                    <a:lumOff val="25000"/>
                  </a:schemeClr>
                </a:solidFill>
                <a:latin typeface="Amasis MT Pro Medium" panose="02040604050005020304" pitchFamily="18" charset="-94"/>
              </a:rPr>
              <a:t> </a:t>
            </a:r>
            <a:r>
              <a:rPr lang="en-US" sz="2000" dirty="0" err="1">
                <a:solidFill>
                  <a:schemeClr val="tx1">
                    <a:lumMod val="75000"/>
                    <a:lumOff val="25000"/>
                  </a:schemeClr>
                </a:solidFill>
                <a:latin typeface="Amasis MT Pro Medium" panose="02040604050005020304" pitchFamily="18" charset="-94"/>
              </a:rPr>
              <a:t>dersler</a:t>
            </a:r>
            <a:endParaRPr lang="en-US" sz="2000" dirty="0">
              <a:solidFill>
                <a:schemeClr val="tx1">
                  <a:lumMod val="75000"/>
                  <a:lumOff val="25000"/>
                </a:schemeClr>
              </a:solidFill>
              <a:latin typeface="Amasis MT Pro Medium" panose="02040604050005020304" pitchFamily="18" charset="-94"/>
            </a:endParaRPr>
          </a:p>
          <a:p>
            <a:pPr marL="742950" lvl="1" indent="-285750" defTabSz="914400">
              <a:lnSpc>
                <a:spcPct val="90000"/>
              </a:lnSpc>
              <a:spcBef>
                <a:spcPct val="20000"/>
              </a:spcBef>
              <a:spcAft>
                <a:spcPts val="600"/>
              </a:spcAft>
              <a:buClr>
                <a:schemeClr val="accent1"/>
              </a:buClr>
              <a:buSzPct val="80000"/>
              <a:buFont typeface="Calibri" panose="020F0502020204030204" pitchFamily="34" charset="0"/>
              <a:buChar char="Ø"/>
              <a:defRPr/>
            </a:pPr>
            <a:r>
              <a:rPr lang="en-US" sz="2000" dirty="0" err="1">
                <a:solidFill>
                  <a:schemeClr val="tx1">
                    <a:lumMod val="75000"/>
                    <a:lumOff val="25000"/>
                  </a:schemeClr>
                </a:solidFill>
                <a:latin typeface="Amasis MT Pro Medium" panose="02040604050005020304" pitchFamily="18" charset="-94"/>
              </a:rPr>
              <a:t>Seminer</a:t>
            </a:r>
            <a:r>
              <a:rPr lang="en-US" sz="2000" dirty="0">
                <a:solidFill>
                  <a:schemeClr val="tx1">
                    <a:lumMod val="75000"/>
                    <a:lumOff val="25000"/>
                  </a:schemeClr>
                </a:solidFill>
                <a:latin typeface="Amasis MT Pro Medium" panose="02040604050005020304" pitchFamily="18" charset="-94"/>
              </a:rPr>
              <a:t> </a:t>
            </a:r>
          </a:p>
          <a:p>
            <a:pPr marL="742950" lvl="1" indent="-285750" defTabSz="914400">
              <a:lnSpc>
                <a:spcPct val="90000"/>
              </a:lnSpc>
              <a:spcBef>
                <a:spcPct val="20000"/>
              </a:spcBef>
              <a:spcAft>
                <a:spcPts val="600"/>
              </a:spcAft>
              <a:buClr>
                <a:schemeClr val="accent1"/>
              </a:buClr>
              <a:buSzPct val="80000"/>
              <a:buFont typeface="Calibri" panose="020F0502020204030204" pitchFamily="34" charset="0"/>
              <a:buChar char="Ø"/>
              <a:defRPr/>
            </a:pPr>
            <a:r>
              <a:rPr lang="en-US" sz="2000" dirty="0" err="1">
                <a:solidFill>
                  <a:schemeClr val="tx1">
                    <a:lumMod val="75000"/>
                    <a:lumOff val="25000"/>
                  </a:schemeClr>
                </a:solidFill>
                <a:latin typeface="Amasis MT Pro Medium" panose="02040604050005020304" pitchFamily="18" charset="-94"/>
              </a:rPr>
              <a:t>Tekstilde</a:t>
            </a:r>
            <a:r>
              <a:rPr lang="en-US" sz="2000" dirty="0">
                <a:solidFill>
                  <a:schemeClr val="tx1">
                    <a:lumMod val="75000"/>
                    <a:lumOff val="25000"/>
                  </a:schemeClr>
                </a:solidFill>
                <a:latin typeface="Amasis MT Pro Medium" panose="02040604050005020304" pitchFamily="18" charset="-94"/>
              </a:rPr>
              <a:t> </a:t>
            </a:r>
            <a:r>
              <a:rPr lang="en-US" sz="2000" dirty="0" err="1">
                <a:solidFill>
                  <a:schemeClr val="tx1">
                    <a:lumMod val="75000"/>
                    <a:lumOff val="25000"/>
                  </a:schemeClr>
                </a:solidFill>
                <a:latin typeface="Amasis MT Pro Medium" panose="02040604050005020304" pitchFamily="18" charset="-94"/>
              </a:rPr>
              <a:t>Tasarım</a:t>
            </a:r>
            <a:r>
              <a:rPr lang="en-US" sz="2000" dirty="0">
                <a:solidFill>
                  <a:schemeClr val="tx1">
                    <a:lumMod val="75000"/>
                    <a:lumOff val="25000"/>
                  </a:schemeClr>
                </a:solidFill>
                <a:latin typeface="Amasis MT Pro Medium" panose="02040604050005020304" pitchFamily="18" charset="-94"/>
              </a:rPr>
              <a:t> </a:t>
            </a:r>
            <a:r>
              <a:rPr lang="en-US" sz="2000" dirty="0" err="1">
                <a:solidFill>
                  <a:schemeClr val="tx1">
                    <a:lumMod val="75000"/>
                    <a:lumOff val="25000"/>
                  </a:schemeClr>
                </a:solidFill>
                <a:latin typeface="Amasis MT Pro Medium" panose="02040604050005020304" pitchFamily="18" charset="-94"/>
              </a:rPr>
              <a:t>Yöntemleri</a:t>
            </a:r>
            <a:r>
              <a:rPr lang="en-US" sz="2000" dirty="0">
                <a:solidFill>
                  <a:schemeClr val="tx1">
                    <a:lumMod val="75000"/>
                    <a:lumOff val="25000"/>
                  </a:schemeClr>
                </a:solidFill>
                <a:latin typeface="Amasis MT Pro Medium" panose="02040604050005020304" pitchFamily="18" charset="-94"/>
              </a:rPr>
              <a:t> II (7.YY)</a:t>
            </a:r>
          </a:p>
          <a:p>
            <a:pPr marL="742950" lvl="1" indent="-285750" defTabSz="914400">
              <a:lnSpc>
                <a:spcPct val="90000"/>
              </a:lnSpc>
              <a:spcBef>
                <a:spcPct val="20000"/>
              </a:spcBef>
              <a:spcAft>
                <a:spcPts val="600"/>
              </a:spcAft>
              <a:buClr>
                <a:schemeClr val="accent1"/>
              </a:buClr>
              <a:buSzPct val="80000"/>
              <a:buFont typeface="Calibri" panose="020F0502020204030204" pitchFamily="34" charset="0"/>
              <a:buChar char="Ø"/>
              <a:defRPr/>
            </a:pPr>
            <a:r>
              <a:rPr lang="en-US" sz="2000" dirty="0" err="1">
                <a:solidFill>
                  <a:schemeClr val="tx1">
                    <a:lumMod val="75000"/>
                    <a:lumOff val="25000"/>
                  </a:schemeClr>
                </a:solidFill>
                <a:latin typeface="Amasis MT Pro Medium" panose="02040604050005020304" pitchFamily="18" charset="-94"/>
              </a:rPr>
              <a:t>Bitirme</a:t>
            </a:r>
            <a:r>
              <a:rPr lang="en-US" sz="2000" dirty="0">
                <a:solidFill>
                  <a:schemeClr val="tx1">
                    <a:lumMod val="75000"/>
                    <a:lumOff val="25000"/>
                  </a:schemeClr>
                </a:solidFill>
                <a:latin typeface="Amasis MT Pro Medium" panose="02040604050005020304" pitchFamily="18" charset="-94"/>
              </a:rPr>
              <a:t> </a:t>
            </a:r>
            <a:r>
              <a:rPr lang="en-US" sz="2000" dirty="0" err="1">
                <a:solidFill>
                  <a:schemeClr val="tx1">
                    <a:lumMod val="75000"/>
                    <a:lumOff val="25000"/>
                  </a:schemeClr>
                </a:solidFill>
                <a:latin typeface="Amasis MT Pro Medium" panose="02040604050005020304" pitchFamily="18" charset="-94"/>
              </a:rPr>
              <a:t>Projesi</a:t>
            </a:r>
            <a:r>
              <a:rPr lang="en-US" sz="2000" dirty="0">
                <a:solidFill>
                  <a:schemeClr val="tx1">
                    <a:lumMod val="75000"/>
                    <a:lumOff val="25000"/>
                  </a:schemeClr>
                </a:solidFill>
                <a:latin typeface="Amasis MT Pro Medium" panose="02040604050005020304" pitchFamily="18" charset="-94"/>
              </a:rPr>
              <a:t> </a:t>
            </a:r>
            <a:r>
              <a:rPr lang="en-US" sz="2000" dirty="0" err="1">
                <a:solidFill>
                  <a:schemeClr val="tx1">
                    <a:lumMod val="75000"/>
                    <a:lumOff val="25000"/>
                  </a:schemeClr>
                </a:solidFill>
                <a:latin typeface="Amasis MT Pro Medium" panose="02040604050005020304" pitchFamily="18" charset="-94"/>
              </a:rPr>
              <a:t>Hazırlık</a:t>
            </a:r>
            <a:endParaRPr lang="en-US" sz="2000" dirty="0">
              <a:solidFill>
                <a:schemeClr val="tx1">
                  <a:lumMod val="75000"/>
                  <a:lumOff val="25000"/>
                </a:schemeClr>
              </a:solidFill>
              <a:latin typeface="Amasis MT Pro Medium" panose="02040604050005020304" pitchFamily="18" charset="-94"/>
            </a:endParaRPr>
          </a:p>
          <a:p>
            <a:pPr marL="742950" lvl="1" indent="-285750" defTabSz="914400">
              <a:lnSpc>
                <a:spcPct val="90000"/>
              </a:lnSpc>
              <a:spcBef>
                <a:spcPct val="20000"/>
              </a:spcBef>
              <a:spcAft>
                <a:spcPts val="600"/>
              </a:spcAft>
              <a:buClr>
                <a:schemeClr val="accent1"/>
              </a:buClr>
              <a:buSzPct val="80000"/>
              <a:buFont typeface="Calibri" panose="020F0502020204030204" pitchFamily="34" charset="0"/>
              <a:buChar char="Ø"/>
              <a:defRPr/>
            </a:pPr>
            <a:r>
              <a:rPr lang="en-US" sz="2000" dirty="0" err="1">
                <a:solidFill>
                  <a:schemeClr val="tx1">
                    <a:lumMod val="75000"/>
                    <a:lumOff val="25000"/>
                  </a:schemeClr>
                </a:solidFill>
                <a:latin typeface="Amasis MT Pro Medium" panose="02040604050005020304" pitchFamily="18" charset="-94"/>
              </a:rPr>
              <a:t>Bitirme</a:t>
            </a:r>
            <a:r>
              <a:rPr lang="en-US" sz="2000" dirty="0">
                <a:solidFill>
                  <a:schemeClr val="tx1">
                    <a:lumMod val="75000"/>
                    <a:lumOff val="25000"/>
                  </a:schemeClr>
                </a:solidFill>
                <a:latin typeface="Amasis MT Pro Medium" panose="02040604050005020304" pitchFamily="18" charset="-94"/>
              </a:rPr>
              <a:t> </a:t>
            </a:r>
            <a:r>
              <a:rPr lang="en-US" sz="2000" dirty="0" err="1">
                <a:solidFill>
                  <a:schemeClr val="tx1">
                    <a:lumMod val="75000"/>
                    <a:lumOff val="25000"/>
                  </a:schemeClr>
                </a:solidFill>
                <a:latin typeface="Amasis MT Pro Medium" panose="02040604050005020304" pitchFamily="18" charset="-94"/>
              </a:rPr>
              <a:t>Projesi</a:t>
            </a:r>
            <a:r>
              <a:rPr lang="en-US" sz="2000" dirty="0">
                <a:solidFill>
                  <a:schemeClr val="tx1">
                    <a:lumMod val="75000"/>
                    <a:lumOff val="25000"/>
                  </a:schemeClr>
                </a:solidFill>
                <a:latin typeface="Amasis MT Pro Medium" panose="02040604050005020304" pitchFamily="18" charset="-94"/>
              </a:rPr>
              <a:t>  </a:t>
            </a:r>
          </a:p>
        </p:txBody>
      </p:sp>
    </p:spTree>
    <p:extLst>
      <p:ext uri="{BB962C8B-B14F-4D97-AF65-F5344CB8AC3E}">
        <p14:creationId xmlns:p14="http://schemas.microsoft.com/office/powerpoint/2010/main" val="1869233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sp>
        <p:nvSpPr>
          <p:cNvPr id="3" name="2 İçerik Yer Tutucusu"/>
          <p:cNvSpPr>
            <a:spLocks noGrp="1"/>
          </p:cNvSpPr>
          <p:nvPr>
            <p:ph idx="1"/>
          </p:nvPr>
        </p:nvSpPr>
        <p:spPr>
          <a:xfrm>
            <a:off x="4301106" y="566054"/>
            <a:ext cx="7810380" cy="6157213"/>
          </a:xfrm>
        </p:spPr>
        <p:txBody>
          <a:bodyPr anchor="ctr">
            <a:normAutofit/>
          </a:bodyPr>
          <a:lstStyle/>
          <a:p>
            <a:pPr>
              <a:buNone/>
            </a:pPr>
            <a:r>
              <a:rPr lang="tr-TR" sz="2200" b="1" dirty="0">
                <a:solidFill>
                  <a:schemeClr val="accent1">
                    <a:lumMod val="75000"/>
                  </a:schemeClr>
                </a:solidFill>
                <a:latin typeface="Amasis MT Pro Medium" panose="02040604050005020304" pitchFamily="18" charset="-94"/>
                <a:cs typeface="Times New Roman" panose="02020603050405020304" pitchFamily="18" charset="0"/>
              </a:rPr>
              <a:t>Eğitim-Öğretim Programımızda : </a:t>
            </a:r>
          </a:p>
          <a:p>
            <a:pPr>
              <a:buNone/>
            </a:pPr>
            <a:r>
              <a:rPr lang="tr-TR" sz="2200" b="1" i="1" kern="0" dirty="0">
                <a:solidFill>
                  <a:schemeClr val="accent1">
                    <a:lumMod val="75000"/>
                  </a:schemeClr>
                </a:solidFill>
                <a:latin typeface="Times New Roman" panose="02020603050405020304" pitchFamily="18" charset="0"/>
                <a:cs typeface="Times New Roman" panose="02020603050405020304" pitchFamily="18" charset="0"/>
              </a:rPr>
              <a:t>5. ve 6. Yarıyıllarda: </a:t>
            </a:r>
          </a:p>
          <a:p>
            <a:pPr lvl="1">
              <a:buClr>
                <a:schemeClr val="accent1">
                  <a:lumMod val="75000"/>
                </a:schemeClr>
              </a:buClr>
              <a:buFont typeface="Wingdings" panose="05000000000000000000" pitchFamily="2" charset="2"/>
              <a:buChar char="q"/>
            </a:pPr>
            <a:r>
              <a:rPr lang="tr-TR" sz="2200" kern="0" dirty="0">
                <a:latin typeface="Times New Roman" panose="02020603050405020304" pitchFamily="18" charset="0"/>
                <a:cs typeface="Times New Roman" panose="02020603050405020304" pitchFamily="18" charset="0"/>
              </a:rPr>
              <a:t>Alan İçi Seçmeli Grup I : Seçilen modül grubuna bağlı olarak toplam 4 adet</a:t>
            </a:r>
          </a:p>
          <a:p>
            <a:pPr lvl="1">
              <a:buClr>
                <a:schemeClr val="accent1">
                  <a:lumMod val="75000"/>
                </a:schemeClr>
              </a:buClr>
              <a:buFont typeface="Wingdings" panose="05000000000000000000" pitchFamily="2" charset="2"/>
              <a:buChar char="q"/>
            </a:pPr>
            <a:r>
              <a:rPr lang="tr-TR" sz="2200" kern="0" dirty="0">
                <a:latin typeface="Times New Roman" panose="02020603050405020304" pitchFamily="18" charset="0"/>
                <a:cs typeface="Times New Roman" panose="02020603050405020304" pitchFamily="18" charset="0"/>
              </a:rPr>
              <a:t>Alan İçi  Seçmeli Grup II:  İsteğe bağlı olarak toplam 2 adet</a:t>
            </a:r>
          </a:p>
          <a:p>
            <a:pPr lvl="1">
              <a:buClr>
                <a:schemeClr val="accent1">
                  <a:lumMod val="75000"/>
                </a:schemeClr>
              </a:buClr>
              <a:buFont typeface="Wingdings" panose="05000000000000000000" pitchFamily="2" charset="2"/>
              <a:buChar char="q"/>
            </a:pPr>
            <a:r>
              <a:rPr lang="tr-TR" sz="2200" kern="0" dirty="0">
                <a:latin typeface="Times New Roman" panose="02020603050405020304" pitchFamily="18" charset="0"/>
                <a:cs typeface="Times New Roman" panose="02020603050405020304" pitchFamily="18" charset="0"/>
              </a:rPr>
              <a:t>Alan İçi Seçmeli Grup IV: 6. yarıyılda 1 adet</a:t>
            </a:r>
          </a:p>
          <a:p>
            <a:pPr marL="0" lvl="1" indent="0">
              <a:buNone/>
            </a:pPr>
            <a:endParaRPr lang="tr-TR" sz="2200" b="1" i="1" kern="0" dirty="0">
              <a:latin typeface="Times New Roman" panose="02020603050405020304" pitchFamily="18" charset="0"/>
              <a:cs typeface="Times New Roman" panose="02020603050405020304" pitchFamily="18" charset="0"/>
            </a:endParaRPr>
          </a:p>
          <a:p>
            <a:pPr marL="0" lvl="1" indent="0">
              <a:buNone/>
            </a:pPr>
            <a:r>
              <a:rPr lang="tr-TR" sz="2200" b="1" i="1" kern="0" dirty="0">
                <a:solidFill>
                  <a:schemeClr val="accent1">
                    <a:lumMod val="75000"/>
                  </a:schemeClr>
                </a:solidFill>
                <a:latin typeface="Times New Roman" panose="02020603050405020304" pitchFamily="18" charset="0"/>
                <a:cs typeface="Times New Roman" panose="02020603050405020304" pitchFamily="18" charset="0"/>
              </a:rPr>
              <a:t>7. ve 8. Yarıyıllarda: </a:t>
            </a:r>
          </a:p>
          <a:p>
            <a:pPr lvl="1">
              <a:buClr>
                <a:schemeClr val="accent1">
                  <a:lumMod val="75000"/>
                </a:schemeClr>
              </a:buClr>
              <a:buFont typeface="Wingdings" panose="05000000000000000000" pitchFamily="2" charset="2"/>
              <a:buChar char="q"/>
            </a:pPr>
            <a:r>
              <a:rPr lang="tr-TR" sz="2200" kern="0" dirty="0">
                <a:latin typeface="Times New Roman" panose="02020603050405020304" pitchFamily="18" charset="0"/>
                <a:cs typeface="Times New Roman" panose="02020603050405020304" pitchFamily="18" charset="0"/>
              </a:rPr>
              <a:t>Alan İçi Seçmeli Grup I : Seçilen modül grubuna bağlı olarak</a:t>
            </a:r>
          </a:p>
          <a:p>
            <a:pPr marL="201168" lvl="1" indent="0">
              <a:buClr>
                <a:schemeClr val="accent1">
                  <a:lumMod val="75000"/>
                </a:schemeClr>
              </a:buClr>
              <a:buNone/>
            </a:pPr>
            <a:r>
              <a:rPr lang="tr-TR" sz="2200" kern="0" dirty="0">
                <a:latin typeface="Times New Roman" panose="02020603050405020304" pitchFamily="18" charset="0"/>
                <a:cs typeface="Times New Roman" panose="02020603050405020304" pitchFamily="18" charset="0"/>
              </a:rPr>
              <a:t>    toplam 6 adet </a:t>
            </a:r>
          </a:p>
          <a:p>
            <a:pPr lvl="1">
              <a:buClr>
                <a:schemeClr val="accent1">
                  <a:lumMod val="75000"/>
                </a:schemeClr>
              </a:buClr>
              <a:buFont typeface="Wingdings" panose="05000000000000000000" pitchFamily="2" charset="2"/>
              <a:buChar char="q"/>
            </a:pPr>
            <a:r>
              <a:rPr lang="tr-TR" sz="2200" kern="0" dirty="0">
                <a:latin typeface="Times New Roman" panose="02020603050405020304" pitchFamily="18" charset="0"/>
                <a:cs typeface="Times New Roman" panose="02020603050405020304" pitchFamily="18" charset="0"/>
              </a:rPr>
              <a:t>Alan İçi  Seçmeli Grup II:  İsteğe bağlı olarak toplam 2 adet</a:t>
            </a:r>
          </a:p>
          <a:p>
            <a:pPr lvl="1">
              <a:buClr>
                <a:schemeClr val="accent1">
                  <a:lumMod val="75000"/>
                </a:schemeClr>
              </a:buClr>
              <a:buFont typeface="Wingdings" panose="05000000000000000000" pitchFamily="2" charset="2"/>
              <a:buChar char="q"/>
            </a:pPr>
            <a:r>
              <a:rPr lang="tr-TR" sz="2200" kern="0" dirty="0">
                <a:latin typeface="Times New Roman" panose="02020603050405020304" pitchFamily="18" charset="0"/>
                <a:cs typeface="Times New Roman" panose="02020603050405020304" pitchFamily="18" charset="0"/>
              </a:rPr>
              <a:t>Alan İçi  Seçmeli Grup III: 8. yarıyılda 1 adet</a:t>
            </a:r>
          </a:p>
          <a:p>
            <a:pPr lvl="1">
              <a:buClr>
                <a:schemeClr val="accent1">
                  <a:lumMod val="75000"/>
                </a:schemeClr>
              </a:buClr>
              <a:buFont typeface="Wingdings" panose="05000000000000000000" pitchFamily="2" charset="2"/>
              <a:buChar char="q"/>
            </a:pPr>
            <a:r>
              <a:rPr lang="tr-TR" sz="2200" kern="0" dirty="0">
                <a:latin typeface="Times New Roman" panose="02020603050405020304" pitchFamily="18" charset="0"/>
                <a:cs typeface="Times New Roman" panose="02020603050405020304" pitchFamily="18" charset="0"/>
              </a:rPr>
              <a:t>Alan İçi Seçmeli Grup IV: 7. yarıyılda 1 adet</a:t>
            </a:r>
          </a:p>
          <a:p>
            <a:pPr lvl="1">
              <a:buClr>
                <a:schemeClr val="accent1">
                  <a:lumMod val="75000"/>
                </a:schemeClr>
              </a:buClr>
              <a:buFont typeface="Wingdings" panose="05000000000000000000" pitchFamily="2" charset="2"/>
              <a:buChar char="q"/>
            </a:pPr>
            <a:endParaRPr lang="tr-TR" sz="2200" kern="0" dirty="0">
              <a:latin typeface="Times New Roman" panose="02020603050405020304" pitchFamily="18" charset="0"/>
              <a:cs typeface="Times New Roman" panose="02020603050405020304" pitchFamily="18" charset="0"/>
            </a:endParaRPr>
          </a:p>
          <a:p>
            <a:pPr lvl="1">
              <a:buClr>
                <a:schemeClr val="accent1">
                  <a:lumMod val="75000"/>
                </a:schemeClr>
              </a:buClr>
              <a:buFont typeface="Wingdings" panose="05000000000000000000" pitchFamily="2" charset="2"/>
              <a:buChar char="q"/>
            </a:pPr>
            <a:endParaRPr lang="tr-TR" sz="2200" kern="0" dirty="0">
              <a:latin typeface="Times New Roman" panose="02020603050405020304" pitchFamily="18" charset="0"/>
              <a:cs typeface="Times New Roman" panose="02020603050405020304" pitchFamily="18" charset="0"/>
            </a:endParaRPr>
          </a:p>
          <a:p>
            <a:pPr marL="0" lvl="1" indent="0">
              <a:buNone/>
            </a:pPr>
            <a:endParaRPr lang="tr-TR" sz="2200" b="1" i="1" kern="0" dirty="0">
              <a:latin typeface="Times New Roman" panose="02020603050405020304" pitchFamily="18" charset="0"/>
              <a:cs typeface="Times New Roman" panose="02020603050405020304" pitchFamily="18" charset="0"/>
            </a:endParaRPr>
          </a:p>
          <a:p>
            <a:pPr>
              <a:buNone/>
            </a:pPr>
            <a:endParaRPr lang="tr-TR" b="1" dirty="0"/>
          </a:p>
        </p:txBody>
      </p:sp>
      <p:sp>
        <p:nvSpPr>
          <p:cNvPr id="4" name="Metin kutusu 3">
            <a:extLst>
              <a:ext uri="{FF2B5EF4-FFF2-40B4-BE49-F238E27FC236}">
                <a16:creationId xmlns:a16="http://schemas.microsoft.com/office/drawing/2014/main" id="{16A79C5D-B3FB-9719-9223-41ACC5BCB10F}"/>
              </a:ext>
            </a:extLst>
          </p:cNvPr>
          <p:cNvSpPr txBox="1"/>
          <p:nvPr/>
        </p:nvSpPr>
        <p:spPr>
          <a:xfrm>
            <a:off x="321334" y="2536968"/>
            <a:ext cx="3590721" cy="1269065"/>
          </a:xfrm>
          <a:prstGeom prst="rect">
            <a:avLst/>
          </a:prstGeom>
          <a:noFill/>
        </p:spPr>
        <p:txBody>
          <a:bodyPr wrap="square">
            <a:spAutoFit/>
          </a:bodyPr>
          <a:lstStyle/>
          <a:p>
            <a:pPr marL="0" marR="0" lvl="0" indent="0" algn="l" defTabSz="914400" rtl="0" eaLnBrk="1" fontAlgn="auto" latinLnBrk="0" hangingPunct="1">
              <a:lnSpc>
                <a:spcPct val="90000"/>
              </a:lnSpc>
              <a:spcBef>
                <a:spcPts val="1200"/>
              </a:spcBef>
              <a:spcAft>
                <a:spcPts val="200"/>
              </a:spcAft>
              <a:buClr>
                <a:srgbClr val="E48312"/>
              </a:buClr>
              <a:buSzPct val="100000"/>
              <a:buFont typeface="Calibri" panose="020F0502020204030204" pitchFamily="34" charset="0"/>
              <a:buNone/>
              <a:tabLst/>
              <a:defRPr/>
            </a:pPr>
            <a:r>
              <a:rPr kumimoji="0" lang="tr-TR" sz="3600" b="1" i="0" u="none" strike="noStrike" kern="1200" cap="none" spc="0" normalizeH="0" baseline="0" noProof="0" dirty="0">
                <a:ln>
                  <a:noFill/>
                </a:ln>
                <a:solidFill>
                  <a:schemeClr val="bg1"/>
                </a:solidFill>
                <a:effectLst/>
                <a:uLnTx/>
                <a:uFillTx/>
                <a:latin typeface="Amasis MT Pro Medium" panose="02040604050005020304" pitchFamily="18" charset="-94"/>
                <a:cs typeface="Times New Roman" panose="02020603050405020304" pitchFamily="18" charset="0"/>
              </a:rPr>
              <a:t>SEÇMELİ DERS </a:t>
            </a:r>
          </a:p>
          <a:p>
            <a:pPr marL="0" marR="0" lvl="0" indent="0" algn="l" defTabSz="914400" rtl="0" eaLnBrk="1" fontAlgn="auto" latinLnBrk="0" hangingPunct="1">
              <a:lnSpc>
                <a:spcPct val="90000"/>
              </a:lnSpc>
              <a:spcBef>
                <a:spcPts val="1200"/>
              </a:spcBef>
              <a:spcAft>
                <a:spcPts val="200"/>
              </a:spcAft>
              <a:buClr>
                <a:srgbClr val="E48312"/>
              </a:buClr>
              <a:buSzPct val="100000"/>
              <a:buFont typeface="Calibri" panose="020F0502020204030204" pitchFamily="34" charset="0"/>
              <a:buNone/>
              <a:tabLst/>
              <a:defRPr/>
            </a:pPr>
            <a:r>
              <a:rPr kumimoji="0" lang="tr-TR" sz="3600" b="1" i="0" u="none" strike="noStrike" kern="1200" cap="none" spc="0" normalizeH="0" baseline="0" noProof="0" dirty="0">
                <a:ln>
                  <a:noFill/>
                </a:ln>
                <a:solidFill>
                  <a:schemeClr val="bg1"/>
                </a:solidFill>
                <a:effectLst/>
                <a:uLnTx/>
                <a:uFillTx/>
                <a:latin typeface="Amasis MT Pro Medium" panose="02040604050005020304" pitchFamily="18" charset="-94"/>
                <a:cs typeface="Times New Roman" panose="02020603050405020304" pitchFamily="18" charset="0"/>
              </a:rPr>
              <a:t>GRUPLARI: </a:t>
            </a:r>
          </a:p>
        </p:txBody>
      </p:sp>
    </p:spTree>
    <p:extLst>
      <p:ext uri="{BB962C8B-B14F-4D97-AF65-F5344CB8AC3E}">
        <p14:creationId xmlns:p14="http://schemas.microsoft.com/office/powerpoint/2010/main" val="5071298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EE7780E-FCA5-28EA-FEFF-D76F5C7AA060}"/>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B7299CA-DF16-205A-F60F-3609CD7373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295F059-6026-0F9A-A80C-7B8B9ADB94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sp>
        <p:nvSpPr>
          <p:cNvPr id="12" name="Rectangle 11">
            <a:extLst>
              <a:ext uri="{FF2B5EF4-FFF2-40B4-BE49-F238E27FC236}">
                <a16:creationId xmlns:a16="http://schemas.microsoft.com/office/drawing/2014/main" id="{611A407D-5339-1053-37F5-F64963098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sp>
        <p:nvSpPr>
          <p:cNvPr id="4" name="Metin kutusu 3">
            <a:extLst>
              <a:ext uri="{FF2B5EF4-FFF2-40B4-BE49-F238E27FC236}">
                <a16:creationId xmlns:a16="http://schemas.microsoft.com/office/drawing/2014/main" id="{6C69DC3A-F69E-9439-11CD-C8E5BD2448A6}"/>
              </a:ext>
            </a:extLst>
          </p:cNvPr>
          <p:cNvSpPr txBox="1"/>
          <p:nvPr/>
        </p:nvSpPr>
        <p:spPr>
          <a:xfrm>
            <a:off x="321334" y="2536968"/>
            <a:ext cx="3590721" cy="1269065"/>
          </a:xfrm>
          <a:prstGeom prst="rect">
            <a:avLst/>
          </a:prstGeom>
          <a:noFill/>
        </p:spPr>
        <p:txBody>
          <a:bodyPr wrap="square">
            <a:spAutoFit/>
          </a:bodyPr>
          <a:lstStyle/>
          <a:p>
            <a:pPr marL="0" marR="0" lvl="0" indent="0" algn="l" defTabSz="914400" rtl="0" eaLnBrk="1" fontAlgn="auto" latinLnBrk="0" hangingPunct="1">
              <a:lnSpc>
                <a:spcPct val="90000"/>
              </a:lnSpc>
              <a:spcBef>
                <a:spcPts val="1200"/>
              </a:spcBef>
              <a:spcAft>
                <a:spcPts val="200"/>
              </a:spcAft>
              <a:buClr>
                <a:srgbClr val="E48312"/>
              </a:buClr>
              <a:buSzPct val="100000"/>
              <a:buFont typeface="Calibri" panose="020F0502020204030204" pitchFamily="34" charset="0"/>
              <a:buNone/>
              <a:tabLst/>
              <a:defRPr/>
            </a:pPr>
            <a:r>
              <a:rPr kumimoji="0" lang="tr-TR" sz="3600" b="1" i="0" u="none" strike="noStrike" kern="1200" cap="none" spc="0" normalizeH="0" baseline="0" noProof="0" dirty="0">
                <a:ln>
                  <a:noFill/>
                </a:ln>
                <a:solidFill>
                  <a:schemeClr val="bg1"/>
                </a:solidFill>
                <a:effectLst/>
                <a:uLnTx/>
                <a:uFillTx/>
                <a:latin typeface="Amasis MT Pro Medium" panose="02040604050005020304" pitchFamily="18" charset="-94"/>
                <a:cs typeface="Times New Roman" panose="02020603050405020304" pitchFamily="18" charset="0"/>
              </a:rPr>
              <a:t>SEÇMELİ DERS </a:t>
            </a:r>
          </a:p>
          <a:p>
            <a:pPr marL="0" marR="0" lvl="0" indent="0" algn="l" defTabSz="914400" rtl="0" eaLnBrk="1" fontAlgn="auto" latinLnBrk="0" hangingPunct="1">
              <a:lnSpc>
                <a:spcPct val="90000"/>
              </a:lnSpc>
              <a:spcBef>
                <a:spcPts val="1200"/>
              </a:spcBef>
              <a:spcAft>
                <a:spcPts val="200"/>
              </a:spcAft>
              <a:buClr>
                <a:srgbClr val="E48312"/>
              </a:buClr>
              <a:buSzPct val="100000"/>
              <a:buFont typeface="Calibri" panose="020F0502020204030204" pitchFamily="34" charset="0"/>
              <a:buNone/>
              <a:tabLst/>
              <a:defRPr/>
            </a:pPr>
            <a:r>
              <a:rPr kumimoji="0" lang="tr-TR" sz="3600" b="1" i="0" u="none" strike="noStrike" kern="1200" cap="none" spc="0" normalizeH="0" baseline="0" noProof="0" dirty="0">
                <a:ln>
                  <a:noFill/>
                </a:ln>
                <a:solidFill>
                  <a:schemeClr val="bg1"/>
                </a:solidFill>
                <a:effectLst/>
                <a:uLnTx/>
                <a:uFillTx/>
                <a:latin typeface="Amasis MT Pro Medium" panose="02040604050005020304" pitchFamily="18" charset="-94"/>
                <a:cs typeface="Times New Roman" panose="02020603050405020304" pitchFamily="18" charset="0"/>
              </a:rPr>
              <a:t>GRUPLARI: </a:t>
            </a:r>
          </a:p>
        </p:txBody>
      </p:sp>
      <p:sp>
        <p:nvSpPr>
          <p:cNvPr id="2" name="Metin kutusu 1">
            <a:extLst>
              <a:ext uri="{FF2B5EF4-FFF2-40B4-BE49-F238E27FC236}">
                <a16:creationId xmlns:a16="http://schemas.microsoft.com/office/drawing/2014/main" id="{D24BBAF9-E881-7A23-30B9-DC3376197BDC}"/>
              </a:ext>
            </a:extLst>
          </p:cNvPr>
          <p:cNvSpPr txBox="1"/>
          <p:nvPr/>
        </p:nvSpPr>
        <p:spPr>
          <a:xfrm>
            <a:off x="4191048" y="251243"/>
            <a:ext cx="7801754" cy="6772110"/>
          </a:xfrm>
          <a:prstGeom prst="rect">
            <a:avLst/>
          </a:prstGeom>
          <a:noFill/>
        </p:spPr>
        <p:txBody>
          <a:bodyPr wrap="square" rtlCol="0">
            <a:spAutoFit/>
          </a:bodyPr>
          <a:lstStyle/>
          <a:p>
            <a:pPr marL="0" marR="0" lvl="0" indent="0" algn="just" defTabSz="914400" rtl="0" eaLnBrk="1" fontAlgn="auto" latinLnBrk="0" hangingPunct="1">
              <a:lnSpc>
                <a:spcPct val="90000"/>
              </a:lnSpc>
              <a:spcBef>
                <a:spcPts val="1200"/>
              </a:spcBef>
              <a:spcAft>
                <a:spcPts val="200"/>
              </a:spcAft>
              <a:buClr>
                <a:srgbClr val="E48312"/>
              </a:buClr>
              <a:buSzPct val="100000"/>
              <a:buFont typeface="Calibri" panose="020F0502020204030204" pitchFamily="34" charset="0"/>
              <a:buNone/>
              <a:tabLst/>
              <a:defRPr/>
            </a:pPr>
            <a:r>
              <a:rPr kumimoji="0" lang="tr-TR" sz="2200" b="1" i="1" u="none" strike="noStrike" kern="0" cap="none" spc="0" normalizeH="0" baseline="0" noProof="0" dirty="0">
                <a:ln>
                  <a:noFill/>
                </a:ln>
                <a:solidFill>
                  <a:schemeClr val="accent1">
                    <a:lumMod val="75000"/>
                  </a:schemeClr>
                </a:solidFill>
                <a:effectLst/>
                <a:uLnTx/>
                <a:uFillTx/>
                <a:latin typeface="Times New Roman" panose="02020603050405020304" pitchFamily="18" charset="0"/>
                <a:cs typeface="Times New Roman" panose="02020603050405020304" pitchFamily="18" charset="0"/>
              </a:rPr>
              <a:t>Alan İçi Seçmeli Grup II Dersleri</a:t>
            </a:r>
          </a:p>
          <a:p>
            <a:pPr marL="0" marR="0" lvl="0" indent="0" algn="just" defTabSz="914400" rtl="0" eaLnBrk="1" fontAlgn="auto" latinLnBrk="0" hangingPunct="1">
              <a:buClr>
                <a:srgbClr val="E48312"/>
              </a:buClr>
              <a:buSzPct val="100000"/>
              <a:buFont typeface="Calibri" panose="020F0502020204030204" pitchFamily="34" charset="0"/>
              <a:buNone/>
              <a:tabLst/>
              <a:defRPr/>
            </a:pPr>
            <a:r>
              <a:rPr kumimoji="0" lang="tr-TR" sz="20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Bu kapsamda öğrencilere ilgi duydukları mesleki konulara yönelik seçmeli dersler verilmektedir. </a:t>
            </a:r>
            <a:endParaRPr lang="tr-TR" sz="2000" kern="0" dirty="0">
              <a:solidFill>
                <a:srgbClr val="000000"/>
              </a:solidFill>
              <a:latin typeface="Times New Roman" panose="02020603050405020304" pitchFamily="18" charset="0"/>
              <a:cs typeface="Times New Roman" panose="02020603050405020304" pitchFamily="18" charset="0"/>
            </a:endParaRPr>
          </a:p>
          <a:p>
            <a:pPr marL="0" marR="0" lvl="0" indent="0" algn="just" defTabSz="914400" rtl="0" eaLnBrk="1" fontAlgn="auto" latinLnBrk="0" hangingPunct="1">
              <a:buClr>
                <a:srgbClr val="E48312"/>
              </a:buClr>
              <a:buSzPct val="100000"/>
              <a:buFont typeface="Calibri" panose="020F0502020204030204" pitchFamily="34" charset="0"/>
              <a:buNone/>
              <a:tabLst/>
              <a:defRPr/>
            </a:pPr>
            <a:r>
              <a:rPr lang="tr-TR" sz="2000" kern="0" dirty="0">
                <a:solidFill>
                  <a:srgbClr val="000000"/>
                </a:solidFill>
                <a:latin typeface="Times New Roman" panose="02020603050405020304" pitchFamily="18" charset="0"/>
                <a:cs typeface="Times New Roman" panose="02020603050405020304" pitchFamily="18" charset="0"/>
              </a:rPr>
              <a:t>5.ve 6. yarıyılda Alan İçi Seçmeli Grup II dersleri İngilizce, </a:t>
            </a:r>
          </a:p>
          <a:p>
            <a:pPr marL="0" marR="0" lvl="0" indent="0" algn="just" defTabSz="914400" rtl="0" eaLnBrk="1" fontAlgn="auto" latinLnBrk="0" hangingPunct="1">
              <a:buClr>
                <a:srgbClr val="E48312"/>
              </a:buClr>
              <a:buSzPct val="100000"/>
              <a:buFont typeface="Calibri" panose="020F0502020204030204" pitchFamily="34" charset="0"/>
              <a:buNone/>
              <a:tabLst/>
              <a:defRPr/>
            </a:pPr>
            <a:r>
              <a:rPr kumimoji="0" lang="tr-TR" sz="20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7.ve 8. yarıyılda Alan İçi Seçmeli Grup II dersleri Türkçe olarak ders planında yer almaktadır. </a:t>
            </a:r>
          </a:p>
          <a:p>
            <a:pPr marL="0" marR="0" lvl="1" indent="0" algn="l" defTabSz="914400" rtl="0" eaLnBrk="1" fontAlgn="auto" latinLnBrk="0" hangingPunct="1">
              <a:lnSpc>
                <a:spcPct val="90000"/>
              </a:lnSpc>
              <a:spcBef>
                <a:spcPts val="200"/>
              </a:spcBef>
              <a:spcAft>
                <a:spcPts val="400"/>
              </a:spcAft>
              <a:buClr>
                <a:srgbClr val="E48312"/>
              </a:buClr>
              <a:buSzTx/>
              <a:buFont typeface="Calibri" pitchFamily="34" charset="0"/>
              <a:buNone/>
              <a:tabLst/>
              <a:defRPr/>
            </a:pPr>
            <a:r>
              <a:rPr kumimoji="0" lang="tr-TR" sz="2200" b="1" i="1" u="none" strike="noStrike" kern="0" cap="none" spc="0" normalizeH="0" baseline="0" noProof="0" dirty="0">
                <a:ln>
                  <a:noFill/>
                </a:ln>
                <a:solidFill>
                  <a:schemeClr val="accent1">
                    <a:lumMod val="75000"/>
                  </a:schemeClr>
                </a:solidFill>
                <a:effectLst/>
                <a:uLnTx/>
                <a:uFillTx/>
                <a:latin typeface="Times New Roman" panose="02020603050405020304" pitchFamily="18" charset="0"/>
                <a:cs typeface="Times New Roman" panose="02020603050405020304" pitchFamily="18" charset="0"/>
              </a:rPr>
              <a:t>Alan İçi Seçmeli Grup III Dersleri </a:t>
            </a:r>
          </a:p>
          <a:p>
            <a:pPr marL="0" marR="0" lvl="1" indent="0" algn="just" defTabSz="914400" rtl="0" eaLnBrk="1" fontAlgn="auto" latinLnBrk="0" hangingPunct="1">
              <a:lnSpc>
                <a:spcPct val="90000"/>
              </a:lnSpc>
              <a:spcBef>
                <a:spcPts val="200"/>
              </a:spcBef>
              <a:spcAft>
                <a:spcPts val="400"/>
              </a:spcAft>
              <a:buClr>
                <a:srgbClr val="E48312"/>
              </a:buClr>
              <a:buSzTx/>
              <a:buFont typeface="Calibri" pitchFamily="34" charset="0"/>
              <a:buNone/>
              <a:tabLst/>
              <a:defRPr/>
            </a:pPr>
            <a:r>
              <a:rPr kumimoji="0" lang="tr-TR" sz="2000" u="none" strike="noStrike" kern="0" cap="none" spc="0" normalizeH="0" baseline="0" noProof="0" dirty="0">
                <a:ln>
                  <a:noFill/>
                </a:ln>
                <a:effectLst/>
                <a:uLnTx/>
                <a:uFillTx/>
                <a:latin typeface="Times New Roman" panose="02020603050405020304" pitchFamily="18" charset="0"/>
                <a:cs typeface="Times New Roman" panose="02020603050405020304" pitchFamily="18" charset="0"/>
              </a:rPr>
              <a:t>Bu kapsamda 8.YY Bahar Döneminde 3 adet İngilizce olarak açılacak seçmeli ders bulunmaktadır. Öğrencilerimiz bu derslerden 1 tanesini seçeceklerdir.</a:t>
            </a:r>
          </a:p>
          <a:p>
            <a:pPr marL="0" marR="0" lvl="1" indent="0" algn="l" defTabSz="914400" rtl="0" eaLnBrk="1" fontAlgn="auto" latinLnBrk="0" hangingPunct="1">
              <a:lnSpc>
                <a:spcPct val="90000"/>
              </a:lnSpc>
              <a:spcBef>
                <a:spcPts val="200"/>
              </a:spcBef>
              <a:spcAft>
                <a:spcPts val="400"/>
              </a:spcAft>
              <a:buClr>
                <a:srgbClr val="E48312"/>
              </a:buClr>
              <a:buSzTx/>
              <a:buFont typeface="Calibri" pitchFamily="34" charset="0"/>
              <a:buNone/>
              <a:tabLst/>
              <a:defRPr/>
            </a:pPr>
            <a:r>
              <a:rPr kumimoji="0" lang="tr-TR" sz="2200" b="1" i="1" u="none" strike="noStrike" kern="0" cap="none" spc="0" normalizeH="0" baseline="0" noProof="0" dirty="0">
                <a:ln>
                  <a:noFill/>
                </a:ln>
                <a:solidFill>
                  <a:schemeClr val="accent1">
                    <a:lumMod val="75000"/>
                  </a:schemeClr>
                </a:solidFill>
                <a:effectLst/>
                <a:uLnTx/>
                <a:uFillTx/>
                <a:latin typeface="Times New Roman" panose="02020603050405020304" pitchFamily="18" charset="0"/>
                <a:cs typeface="Times New Roman" panose="02020603050405020304" pitchFamily="18" charset="0"/>
              </a:rPr>
              <a:t>Alan içi Seçmeli Grup IV:  </a:t>
            </a:r>
          </a:p>
          <a:p>
            <a:pPr marL="0" marR="0" lvl="1" indent="0" algn="just" defTabSz="914400" rtl="0" eaLnBrk="1" fontAlgn="auto" latinLnBrk="0" hangingPunct="1">
              <a:spcBef>
                <a:spcPts val="0"/>
              </a:spcBef>
              <a:spcAft>
                <a:spcPts val="0"/>
              </a:spcAft>
              <a:buClr>
                <a:srgbClr val="E48312"/>
              </a:buClr>
              <a:buSzTx/>
              <a:buFont typeface="Calibri" pitchFamily="34" charset="0"/>
              <a:buNone/>
              <a:tabLst/>
              <a:defRPr/>
            </a:pPr>
            <a:r>
              <a:rPr kumimoji="0" lang="tr-TR" sz="2000" b="0" i="0" u="none" strike="noStrike" kern="0" cap="none" spc="0" normalizeH="0" baseline="0" noProof="0" dirty="0" err="1">
                <a:ln>
                  <a:noFill/>
                </a:ln>
                <a:solidFill>
                  <a:srgbClr val="000000">
                    <a:lumMod val="75000"/>
                    <a:lumOff val="25000"/>
                  </a:srgbClr>
                </a:solidFill>
                <a:effectLst/>
                <a:uLnTx/>
                <a:uFillTx/>
                <a:latin typeface="Times New Roman" panose="02020603050405020304" pitchFamily="18" charset="0"/>
                <a:cs typeface="Times New Roman" panose="02020603050405020304" pitchFamily="18" charset="0"/>
              </a:rPr>
              <a:t>IV.grupta</a:t>
            </a:r>
            <a:r>
              <a:rPr kumimoji="0" lang="tr-TR" sz="2000" b="0" i="0" u="none" strike="noStrike" kern="0" cap="none" spc="0" normalizeH="0" baseline="0" noProof="0" dirty="0">
                <a:ln>
                  <a:noFill/>
                </a:ln>
                <a:solidFill>
                  <a:srgbClr val="000000">
                    <a:lumMod val="75000"/>
                    <a:lumOff val="25000"/>
                  </a:srgbClr>
                </a:solidFill>
                <a:effectLst/>
                <a:uLnTx/>
                <a:uFillTx/>
                <a:latin typeface="Times New Roman" panose="02020603050405020304" pitchFamily="18" charset="0"/>
                <a:cs typeface="Times New Roman" panose="02020603050405020304" pitchFamily="18" charset="0"/>
              </a:rPr>
              <a:t> yer alan seçmeli dersler öğrencilerin Tasarım Becerilerini geliştirmeye yönelik olarak</a:t>
            </a:r>
          </a:p>
          <a:p>
            <a:pPr marL="0" marR="0" lvl="1" indent="0" algn="just" defTabSz="914400" rtl="0" eaLnBrk="1" fontAlgn="auto" latinLnBrk="0" hangingPunct="1">
              <a:spcBef>
                <a:spcPts val="0"/>
              </a:spcBef>
              <a:spcAft>
                <a:spcPts val="0"/>
              </a:spcAft>
              <a:buClr>
                <a:srgbClr val="E48312"/>
              </a:buClr>
              <a:buSzTx/>
              <a:buFont typeface="Calibri" pitchFamily="34" charset="0"/>
              <a:buNone/>
              <a:tabLst/>
              <a:defRPr/>
            </a:pPr>
            <a:r>
              <a:rPr lang="tr-TR" sz="2000" kern="0" dirty="0">
                <a:solidFill>
                  <a:srgbClr val="000000">
                    <a:lumMod val="75000"/>
                    <a:lumOff val="25000"/>
                  </a:srgbClr>
                </a:solidFill>
                <a:latin typeface="Times New Roman" panose="02020603050405020304" pitchFamily="18" charset="0"/>
                <a:cs typeface="Times New Roman" panose="02020603050405020304" pitchFamily="18" charset="0"/>
              </a:rPr>
              <a:t>6.yarıyılda TEK 3074 Tekstilde Tasarım Yöntemleri I</a:t>
            </a:r>
          </a:p>
          <a:p>
            <a:pPr marL="0" marR="0" lvl="1" indent="0" algn="just" defTabSz="914400" rtl="0" eaLnBrk="1" fontAlgn="auto" latinLnBrk="0" hangingPunct="1">
              <a:spcBef>
                <a:spcPts val="0"/>
              </a:spcBef>
              <a:spcAft>
                <a:spcPts val="0"/>
              </a:spcAft>
              <a:buClr>
                <a:srgbClr val="E48312"/>
              </a:buClr>
              <a:buSzTx/>
              <a:buFont typeface="Calibri" pitchFamily="34" charset="0"/>
              <a:buNone/>
              <a:tabLst/>
              <a:defRPr/>
            </a:pPr>
            <a:r>
              <a:rPr lang="tr-TR" sz="2000" kern="0" dirty="0">
                <a:solidFill>
                  <a:srgbClr val="000000">
                    <a:lumMod val="75000"/>
                    <a:lumOff val="25000"/>
                  </a:srgbClr>
                </a:solidFill>
                <a:latin typeface="Times New Roman" panose="02020603050405020304" pitchFamily="18" charset="0"/>
                <a:cs typeface="Times New Roman" panose="02020603050405020304" pitchFamily="18" charset="0"/>
              </a:rPr>
              <a:t>7.yarıyılda TEK 4075 Tekstilde Tasarım Yöntemleri II</a:t>
            </a:r>
          </a:p>
          <a:p>
            <a:pPr marL="0" marR="0" lvl="1" indent="0" algn="just" defTabSz="914400" rtl="0" eaLnBrk="1" fontAlgn="auto" latinLnBrk="0" hangingPunct="1">
              <a:spcBef>
                <a:spcPts val="0"/>
              </a:spcBef>
              <a:spcAft>
                <a:spcPts val="0"/>
              </a:spcAft>
              <a:buClr>
                <a:srgbClr val="E48312"/>
              </a:buClr>
              <a:buSzTx/>
              <a:buFont typeface="Calibri" pitchFamily="34" charset="0"/>
              <a:buNone/>
              <a:tabLst/>
              <a:defRPr/>
            </a:pPr>
            <a:r>
              <a:rPr lang="tr-TR" sz="2000" kern="0" dirty="0">
                <a:solidFill>
                  <a:srgbClr val="000000">
                    <a:lumMod val="75000"/>
                    <a:lumOff val="25000"/>
                  </a:srgbClr>
                </a:solidFill>
                <a:latin typeface="Times New Roman" panose="02020603050405020304" pitchFamily="18" charset="0"/>
                <a:cs typeface="Times New Roman" panose="02020603050405020304" pitchFamily="18" charset="0"/>
              </a:rPr>
              <a:t>alınacaktır</a:t>
            </a:r>
          </a:p>
          <a:p>
            <a:pPr marL="0" marR="0" lvl="1" indent="0" algn="l" defTabSz="914400" rtl="0" eaLnBrk="1" fontAlgn="auto" latinLnBrk="0" hangingPunct="1">
              <a:spcBef>
                <a:spcPts val="0"/>
              </a:spcBef>
              <a:spcAft>
                <a:spcPts val="0"/>
              </a:spcAft>
              <a:buClr>
                <a:srgbClr val="E48312"/>
              </a:buClr>
              <a:buSzTx/>
              <a:buFont typeface="Calibri" pitchFamily="34" charset="0"/>
              <a:buNone/>
              <a:tabLst/>
              <a:defRPr/>
            </a:pPr>
            <a:r>
              <a:rPr kumimoji="0" lang="tr-TR" sz="2200" b="1" i="1" u="none" strike="noStrike" kern="0" cap="none" spc="0" normalizeH="0" baseline="0" noProof="0" dirty="0">
                <a:ln>
                  <a:noFill/>
                </a:ln>
                <a:solidFill>
                  <a:schemeClr val="accent1">
                    <a:lumMod val="75000"/>
                  </a:schemeClr>
                </a:solidFill>
                <a:effectLst/>
                <a:uLnTx/>
                <a:uFillTx/>
                <a:latin typeface="Times New Roman" panose="02020603050405020304" pitchFamily="18" charset="0"/>
                <a:cs typeface="Times New Roman" panose="02020603050405020304" pitchFamily="18" charset="0"/>
              </a:rPr>
              <a:t>Alan Dışı Seçmeli Ders </a:t>
            </a:r>
          </a:p>
          <a:p>
            <a:pPr marL="0" marR="0" lvl="1" indent="0" algn="l" defTabSz="914400" rtl="0" eaLnBrk="1" fontAlgn="auto" latinLnBrk="0" hangingPunct="1">
              <a:spcBef>
                <a:spcPts val="0"/>
              </a:spcBef>
              <a:spcAft>
                <a:spcPts val="0"/>
              </a:spcAft>
              <a:buClr>
                <a:srgbClr val="E48312"/>
              </a:buClr>
              <a:buSzTx/>
              <a:buFont typeface="Calibri" pitchFamily="34" charset="0"/>
              <a:buNone/>
              <a:tabLst/>
              <a:defRPr/>
            </a:pPr>
            <a:r>
              <a:rPr lang="tr-TR" sz="2000" kern="0" dirty="0">
                <a:latin typeface="Times New Roman" panose="02020603050405020304" pitchFamily="18" charset="0"/>
                <a:cs typeface="Times New Roman" panose="02020603050405020304" pitchFamily="18" charset="0"/>
              </a:rPr>
              <a:t>7. Ve 8.yarıyıllarda 1 er adet alan dışı sosyal seçimlik dersler alınacaktır. </a:t>
            </a:r>
            <a:endParaRPr kumimoji="0" lang="tr-TR" sz="2000" u="none" strike="noStrike" kern="0" cap="none" spc="0" normalizeH="0" baseline="0" noProof="0" dirty="0">
              <a:ln>
                <a:noFill/>
              </a:ln>
              <a:effectLst/>
              <a:uLnTx/>
              <a:uFillTx/>
              <a:latin typeface="Times New Roman" panose="02020603050405020304" pitchFamily="18" charset="0"/>
              <a:cs typeface="Times New Roman" panose="02020603050405020304" pitchFamily="18" charset="0"/>
            </a:endParaRPr>
          </a:p>
          <a:p>
            <a:pPr marL="0" marR="0" lvl="1" indent="0" algn="l" defTabSz="914400" rtl="0" eaLnBrk="1" fontAlgn="auto" latinLnBrk="0" hangingPunct="1">
              <a:spcBef>
                <a:spcPts val="0"/>
              </a:spcBef>
              <a:spcAft>
                <a:spcPts val="0"/>
              </a:spcAft>
              <a:buClr>
                <a:srgbClr val="E48312"/>
              </a:buClr>
              <a:buSzTx/>
              <a:buFont typeface="Calibri" pitchFamily="34" charset="0"/>
              <a:buNone/>
              <a:tabLst/>
              <a:defRPr/>
            </a:pPr>
            <a:r>
              <a:rPr kumimoji="0" lang="tr-TR" sz="2200" b="0" i="0" u="none" strike="noStrike" kern="0" cap="none" spc="0" normalizeH="0" baseline="0" noProof="0" dirty="0">
                <a:ln>
                  <a:noFill/>
                </a:ln>
                <a:solidFill>
                  <a:srgbClr val="000000">
                    <a:lumMod val="75000"/>
                    <a:lumOff val="25000"/>
                  </a:srgbClr>
                </a:solidFill>
                <a:effectLst/>
                <a:uLnTx/>
                <a:uFillTx/>
                <a:latin typeface="Times New Roman" panose="02020603050405020304" pitchFamily="18" charset="0"/>
                <a:cs typeface="Times New Roman" panose="02020603050405020304" pitchFamily="18" charset="0"/>
              </a:rPr>
              <a:t> </a:t>
            </a:r>
          </a:p>
          <a:p>
            <a:pPr marL="0" marR="0" lvl="1" indent="0" algn="l" defTabSz="914400" rtl="0" eaLnBrk="1" fontAlgn="auto" latinLnBrk="0" hangingPunct="1">
              <a:spcBef>
                <a:spcPts val="0"/>
              </a:spcBef>
              <a:spcAft>
                <a:spcPts val="0"/>
              </a:spcAft>
              <a:buClr>
                <a:srgbClr val="E48312"/>
              </a:buClr>
              <a:buSzTx/>
              <a:buFont typeface="Calibri" pitchFamily="34" charset="0"/>
              <a:buNone/>
              <a:tabLst/>
              <a:defRPr/>
            </a:pPr>
            <a:r>
              <a:rPr kumimoji="0" lang="tr-TR" sz="2200" b="0" i="0" u="none" strike="noStrike" kern="0" cap="none" spc="0" normalizeH="0" baseline="0" noProof="0" dirty="0">
                <a:ln>
                  <a:noFill/>
                </a:ln>
                <a:solidFill>
                  <a:srgbClr val="000000">
                    <a:lumMod val="75000"/>
                    <a:lumOff val="25000"/>
                  </a:srgbClr>
                </a:solidFill>
                <a:effectLst/>
                <a:uLnTx/>
                <a:uFillTx/>
                <a:latin typeface="Times New Roman" panose="02020603050405020304" pitchFamily="18" charset="0"/>
                <a:ea typeface="+mn-ea"/>
                <a:cs typeface="Times New Roman" panose="02020603050405020304" pitchFamily="18" charset="0"/>
              </a:rPr>
              <a:t>  </a:t>
            </a:r>
            <a:endParaRPr kumimoji="0" lang="tr-TR" sz="1800" b="0" i="0" u="none" strike="noStrike" kern="0" cap="none" spc="0" normalizeH="0" baseline="0" noProof="0" dirty="0">
              <a:ln>
                <a:noFill/>
              </a:ln>
              <a:solidFill>
                <a:srgbClr val="000000">
                  <a:lumMod val="75000"/>
                  <a:lumOff val="25000"/>
                </a:srgbClr>
              </a:solidFill>
              <a:effectLst/>
              <a:uLnTx/>
              <a:uFillTx/>
              <a:latin typeface="Times New Roman" panose="02020603050405020304" pitchFamily="18" charset="0"/>
              <a:ea typeface="+mn-ea"/>
              <a:cs typeface="Times New Roman" panose="02020603050405020304" pitchFamily="18" charset="0"/>
            </a:endParaRPr>
          </a:p>
          <a:p>
            <a:endParaRPr lang="tr-TR" dirty="0"/>
          </a:p>
        </p:txBody>
      </p:sp>
    </p:spTree>
    <p:extLst>
      <p:ext uri="{BB962C8B-B14F-4D97-AF65-F5344CB8AC3E}">
        <p14:creationId xmlns:p14="http://schemas.microsoft.com/office/powerpoint/2010/main" val="1859766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FA9931D-1739-49AF-3822-3C59E459A288}"/>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763CD9B-AB97-CB76-E3FF-EC1F466118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09E8898-6CBF-3C15-0CE6-0BA3E11FC5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sp>
        <p:nvSpPr>
          <p:cNvPr id="12" name="Rectangle 11">
            <a:extLst>
              <a:ext uri="{FF2B5EF4-FFF2-40B4-BE49-F238E27FC236}">
                <a16:creationId xmlns:a16="http://schemas.microsoft.com/office/drawing/2014/main" id="{49708FD6-903F-6E55-8130-0F31470BE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sp>
        <p:nvSpPr>
          <p:cNvPr id="4" name="Metin kutusu 3">
            <a:extLst>
              <a:ext uri="{FF2B5EF4-FFF2-40B4-BE49-F238E27FC236}">
                <a16:creationId xmlns:a16="http://schemas.microsoft.com/office/drawing/2014/main" id="{FB298DEB-1A82-FE40-4C08-C3F528D94EDD}"/>
              </a:ext>
            </a:extLst>
          </p:cNvPr>
          <p:cNvSpPr txBox="1"/>
          <p:nvPr/>
        </p:nvSpPr>
        <p:spPr>
          <a:xfrm>
            <a:off x="321334" y="2536968"/>
            <a:ext cx="3590721" cy="1089529"/>
          </a:xfrm>
          <a:prstGeom prst="rect">
            <a:avLst/>
          </a:prstGeom>
          <a:noFill/>
        </p:spPr>
        <p:txBody>
          <a:bodyPr wrap="square">
            <a:spAutoFit/>
          </a:bodyPr>
          <a:lstStyle/>
          <a:p>
            <a:pPr marL="0" marR="0" lvl="0" indent="0" algn="l" defTabSz="914400" rtl="0" eaLnBrk="1" fontAlgn="auto" latinLnBrk="0" hangingPunct="1">
              <a:lnSpc>
                <a:spcPct val="90000"/>
              </a:lnSpc>
              <a:spcBef>
                <a:spcPts val="1200"/>
              </a:spcBef>
              <a:spcAft>
                <a:spcPts val="200"/>
              </a:spcAft>
              <a:buClr>
                <a:srgbClr val="E48312"/>
              </a:buClr>
              <a:buSzPct val="100000"/>
              <a:buFont typeface="Calibri" panose="020F0502020204030204" pitchFamily="34" charset="0"/>
              <a:buNone/>
              <a:tabLst/>
              <a:defRPr/>
            </a:pPr>
            <a:r>
              <a:rPr kumimoji="0" lang="tr-TR" sz="3600" b="1" i="0" u="none" strike="noStrike" kern="1200" cap="none" spc="0" normalizeH="0" baseline="0" noProof="0" dirty="0">
                <a:ln>
                  <a:noFill/>
                </a:ln>
                <a:solidFill>
                  <a:schemeClr val="bg1"/>
                </a:solidFill>
                <a:effectLst/>
                <a:uLnTx/>
                <a:uFillTx/>
                <a:latin typeface="Amasis MT Pro Medium" panose="02040604050005020304" pitchFamily="18" charset="-94"/>
                <a:cs typeface="Times New Roman" panose="02020603050405020304" pitchFamily="18" charset="0"/>
              </a:rPr>
              <a:t>MODÜL GRUPLARI:</a:t>
            </a:r>
          </a:p>
        </p:txBody>
      </p:sp>
      <p:sp>
        <p:nvSpPr>
          <p:cNvPr id="2" name="Metin kutusu 1">
            <a:extLst>
              <a:ext uri="{FF2B5EF4-FFF2-40B4-BE49-F238E27FC236}">
                <a16:creationId xmlns:a16="http://schemas.microsoft.com/office/drawing/2014/main" id="{3CBDE8C8-9EE9-63A4-64A4-59896B77FB25}"/>
              </a:ext>
            </a:extLst>
          </p:cNvPr>
          <p:cNvSpPr txBox="1"/>
          <p:nvPr/>
        </p:nvSpPr>
        <p:spPr>
          <a:xfrm>
            <a:off x="4173740" y="474453"/>
            <a:ext cx="7556740" cy="3475823"/>
          </a:xfrm>
          <a:prstGeom prst="rect">
            <a:avLst/>
          </a:prstGeom>
          <a:noFill/>
        </p:spPr>
        <p:txBody>
          <a:bodyPr wrap="square" rtlCol="0">
            <a:spAutoFit/>
          </a:bodyPr>
          <a:lstStyle/>
          <a:p>
            <a:pPr marL="0" marR="0" lvl="0" indent="0" algn="just" defTabSz="914400" rtl="0" eaLnBrk="1" fontAlgn="auto" latinLnBrk="0" hangingPunct="1">
              <a:lnSpc>
                <a:spcPct val="90000"/>
              </a:lnSpc>
              <a:spcBef>
                <a:spcPts val="1200"/>
              </a:spcBef>
              <a:spcAft>
                <a:spcPts val="200"/>
              </a:spcAft>
              <a:buClr>
                <a:srgbClr val="E48312"/>
              </a:buClr>
              <a:buSzPct val="100000"/>
              <a:buFont typeface="Calibri" panose="020F0502020204030204" pitchFamily="34" charset="0"/>
              <a:buNone/>
              <a:tabLst/>
              <a:defRPr/>
            </a:pPr>
            <a:r>
              <a:rPr kumimoji="0" lang="tr-TR" sz="2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5. Yarıyıldan itibaren öğrencilerin kariyer hedeflerine ulaşmasına destek olmak üzere modül ders grupları tanımlanmıştır. </a:t>
            </a:r>
          </a:p>
          <a:p>
            <a:pPr marL="0" marR="0" lvl="0" indent="0" algn="just" defTabSz="914400" rtl="0" eaLnBrk="1" fontAlgn="auto" latinLnBrk="0" hangingPunct="1">
              <a:lnSpc>
                <a:spcPct val="90000"/>
              </a:lnSpc>
              <a:spcBef>
                <a:spcPts val="1200"/>
              </a:spcBef>
              <a:spcAft>
                <a:spcPts val="200"/>
              </a:spcAft>
              <a:buClr>
                <a:srgbClr val="E48312"/>
              </a:buClr>
              <a:buSzPct val="100000"/>
              <a:buFont typeface="Calibri" panose="020F0502020204030204" pitchFamily="34" charset="0"/>
              <a:buNone/>
              <a:tabLst/>
              <a:defRPr/>
            </a:pPr>
            <a:r>
              <a:rPr kumimoji="0" lang="tr-TR" sz="2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Bu kapsamda 4 modül ve her bir modül altında 8 adet seçmeli ders belirlenmiştir.</a:t>
            </a:r>
          </a:p>
          <a:p>
            <a:pPr marL="0" marR="0" lvl="0" indent="0" algn="just" defTabSz="914400" rtl="0" eaLnBrk="1" fontAlgn="auto" latinLnBrk="0" hangingPunct="1">
              <a:lnSpc>
                <a:spcPct val="90000"/>
              </a:lnSpc>
              <a:spcBef>
                <a:spcPts val="1200"/>
              </a:spcBef>
              <a:spcAft>
                <a:spcPts val="200"/>
              </a:spcAft>
              <a:buClr>
                <a:srgbClr val="E48312"/>
              </a:buClr>
              <a:buSzPct val="100000"/>
              <a:buFont typeface="Calibri" panose="020F0502020204030204" pitchFamily="34" charset="0"/>
              <a:buNone/>
              <a:tabLst/>
              <a:defRPr/>
            </a:pPr>
            <a:endParaRPr kumimoji="0" lang="tr-TR" sz="2200" b="0" i="0" u="none" strike="noStrike" kern="1200" cap="none" spc="0" normalizeH="0" baseline="0" noProof="0" dirty="0">
              <a:ln>
                <a:noFill/>
              </a:ln>
              <a:solidFill>
                <a:srgbClr val="000000">
                  <a:lumMod val="75000"/>
                  <a:lumOff val="25000"/>
                </a:srgbClr>
              </a:solidFill>
              <a:effectLst/>
              <a:uLnTx/>
              <a:uFillTx/>
              <a:latin typeface="Times New Roman" panose="02020603050405020304" pitchFamily="18" charset="0"/>
              <a:ea typeface="+mn-ea"/>
              <a:cs typeface="Times New Roman" panose="02020603050405020304" pitchFamily="18" charset="0"/>
            </a:endParaRPr>
          </a:p>
          <a:p>
            <a:pPr marL="384048" marR="0" lvl="1" indent="-182880" algn="l" defTabSz="914400" rtl="0" eaLnBrk="1" fontAlgn="auto" latinLnBrk="0" hangingPunct="1">
              <a:lnSpc>
                <a:spcPct val="90000"/>
              </a:lnSpc>
              <a:spcBef>
                <a:spcPts val="200"/>
              </a:spcBef>
              <a:spcAft>
                <a:spcPts val="400"/>
              </a:spcAft>
              <a:buClr>
                <a:schemeClr val="accent1">
                  <a:lumMod val="75000"/>
                </a:schemeClr>
              </a:buClr>
              <a:buSzPct val="95000"/>
              <a:buFont typeface="Wingdings" pitchFamily="2" charset="2"/>
              <a:buChar char="Ø"/>
              <a:tabLst/>
              <a:defRPr/>
            </a:pPr>
            <a:r>
              <a:rPr kumimoji="0" lang="tr-TR" sz="2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Lif Teknolojisi ve Teknik Tekstil Uygulamaları</a:t>
            </a:r>
          </a:p>
          <a:p>
            <a:pPr marL="384048" marR="0" lvl="1" indent="-182880" algn="l" defTabSz="914400" rtl="0" eaLnBrk="1" fontAlgn="auto" latinLnBrk="0" hangingPunct="1">
              <a:lnSpc>
                <a:spcPct val="90000"/>
              </a:lnSpc>
              <a:spcBef>
                <a:spcPts val="200"/>
              </a:spcBef>
              <a:spcAft>
                <a:spcPts val="400"/>
              </a:spcAft>
              <a:buClr>
                <a:schemeClr val="accent1">
                  <a:lumMod val="75000"/>
                </a:schemeClr>
              </a:buClr>
              <a:buSzPct val="95000"/>
              <a:buFont typeface="Wingdings" pitchFamily="2" charset="2"/>
              <a:buChar char="Ø"/>
              <a:tabLst/>
              <a:defRPr/>
            </a:pPr>
            <a:r>
              <a:rPr kumimoji="0" lang="tr-TR" sz="2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İplik – Kumaş Teknolojisi ve Tasarımı</a:t>
            </a:r>
          </a:p>
          <a:p>
            <a:pPr marL="384048" marR="0" lvl="1" indent="-182880" algn="l" defTabSz="914400" rtl="0" eaLnBrk="1" fontAlgn="auto" latinLnBrk="0" hangingPunct="1">
              <a:lnSpc>
                <a:spcPct val="90000"/>
              </a:lnSpc>
              <a:spcBef>
                <a:spcPts val="200"/>
              </a:spcBef>
              <a:spcAft>
                <a:spcPts val="400"/>
              </a:spcAft>
              <a:buClr>
                <a:schemeClr val="accent1">
                  <a:lumMod val="75000"/>
                </a:schemeClr>
              </a:buClr>
              <a:buSzPct val="95000"/>
              <a:buFont typeface="Wingdings" pitchFamily="2" charset="2"/>
              <a:buChar char="Ø"/>
              <a:tabLst/>
              <a:defRPr/>
            </a:pPr>
            <a:r>
              <a:rPr kumimoji="0" lang="tr-TR" sz="2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Tekstil Terbiyesi, Biyoteknoloji ve Ekoloji</a:t>
            </a:r>
          </a:p>
          <a:p>
            <a:pPr marL="384048" marR="0" lvl="1" indent="-182880" algn="l" defTabSz="914400" rtl="0" eaLnBrk="1" fontAlgn="auto" latinLnBrk="0" hangingPunct="1">
              <a:lnSpc>
                <a:spcPct val="90000"/>
              </a:lnSpc>
              <a:spcBef>
                <a:spcPts val="200"/>
              </a:spcBef>
              <a:spcAft>
                <a:spcPts val="400"/>
              </a:spcAft>
              <a:buClr>
                <a:schemeClr val="accent1">
                  <a:lumMod val="75000"/>
                </a:schemeClr>
              </a:buClr>
              <a:buSzPct val="95000"/>
              <a:buFont typeface="Wingdings" pitchFamily="2" charset="2"/>
              <a:buChar char="Ø"/>
              <a:tabLst/>
              <a:defRPr/>
            </a:pPr>
            <a:r>
              <a:rPr kumimoji="0" lang="tr-TR" sz="2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Konfeksiyon Teknolojisi</a:t>
            </a:r>
            <a:endParaRPr lang="tr-TR" dirty="0"/>
          </a:p>
        </p:txBody>
      </p:sp>
    </p:spTree>
    <p:extLst>
      <p:ext uri="{BB962C8B-B14F-4D97-AF65-F5344CB8AC3E}">
        <p14:creationId xmlns:p14="http://schemas.microsoft.com/office/powerpoint/2010/main" val="1402759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BDFE430-A127-8C2F-F620-EFFB02D5301C}"/>
            </a:ext>
          </a:extLst>
        </p:cNvPr>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44CC594A-A820-450F-B363-C19201FCFE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59FAB3DA-E9ED-4574-ABCC-378BC0FF1B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sp>
        <p:nvSpPr>
          <p:cNvPr id="4" name="Metin kutusu 3">
            <a:extLst>
              <a:ext uri="{FF2B5EF4-FFF2-40B4-BE49-F238E27FC236}">
                <a16:creationId xmlns:a16="http://schemas.microsoft.com/office/drawing/2014/main" id="{87D6F2DD-E7F4-98E6-4603-D042BE307C4D}"/>
              </a:ext>
            </a:extLst>
          </p:cNvPr>
          <p:cNvSpPr txBox="1"/>
          <p:nvPr/>
        </p:nvSpPr>
        <p:spPr>
          <a:xfrm>
            <a:off x="64008" y="2653800"/>
            <a:ext cx="3986799" cy="3335519"/>
          </a:xfrm>
          <a:prstGeom prst="rect">
            <a:avLst/>
          </a:prstGeom>
        </p:spPr>
        <p:txBody>
          <a:bodyPr vert="horz" lIns="0" tIns="45720" rIns="0" bIns="45720" rtlCol="0">
            <a:normAutofit/>
          </a:bodyPr>
          <a:lstStyle/>
          <a:p>
            <a:pPr marL="201168" marR="0" lvl="1" algn="ctr" defTabSz="914400" fontAlgn="auto">
              <a:lnSpc>
                <a:spcPct val="90000"/>
              </a:lnSpc>
              <a:spcBef>
                <a:spcPts val="200"/>
              </a:spcBef>
              <a:spcAft>
                <a:spcPts val="400"/>
              </a:spcAft>
              <a:buClr>
                <a:schemeClr val="accent1"/>
              </a:buClr>
              <a:buSzPct val="95000"/>
              <a:buFont typeface="Calibri" panose="020F0502020204030204" pitchFamily="34" charset="0"/>
              <a:tabLst/>
              <a:defRPr/>
            </a:pPr>
            <a:r>
              <a:rPr kumimoji="0" lang="en-US" sz="2400" b="0" i="0" u="none" strike="noStrike" cap="none" spc="0" normalizeH="0" baseline="0" noProof="0" dirty="0">
                <a:ln>
                  <a:noFill/>
                </a:ln>
                <a:solidFill>
                  <a:srgbClr val="FFFFFF"/>
                </a:solidFill>
                <a:effectLst/>
                <a:uLnTx/>
                <a:uFillTx/>
                <a:latin typeface="Amasis MT Pro Medium" panose="02040604050005020304" pitchFamily="18" charset="-94"/>
              </a:rPr>
              <a:t>LİF TEKNOLOJİSİ VE TEKNİK TEKSTİL UYGULAMALARI</a:t>
            </a:r>
          </a:p>
          <a:p>
            <a:pPr marL="201168" marR="0" lvl="1" algn="ctr" defTabSz="914400" fontAlgn="auto">
              <a:lnSpc>
                <a:spcPct val="90000"/>
              </a:lnSpc>
              <a:spcBef>
                <a:spcPts val="200"/>
              </a:spcBef>
              <a:spcAft>
                <a:spcPts val="400"/>
              </a:spcAft>
              <a:buClr>
                <a:schemeClr val="accent1"/>
              </a:buClr>
              <a:buSzPct val="95000"/>
              <a:buFont typeface="Calibri" panose="020F0502020204030204" pitchFamily="34" charset="0"/>
              <a:tabLst/>
              <a:defRPr/>
            </a:pPr>
            <a:r>
              <a:rPr lang="en-US" sz="2400" dirty="0">
                <a:solidFill>
                  <a:srgbClr val="FFFFFF"/>
                </a:solidFill>
                <a:latin typeface="Amasis MT Pro Medium" panose="02040604050005020304" pitchFamily="18" charset="-94"/>
              </a:rPr>
              <a:t>MODÜLÜ</a:t>
            </a:r>
            <a:endParaRPr kumimoji="0" lang="en-US" sz="2400" b="0" i="0" u="none" strike="noStrike" cap="none" spc="0" normalizeH="0" baseline="0" noProof="0" dirty="0">
              <a:ln>
                <a:noFill/>
              </a:ln>
              <a:solidFill>
                <a:srgbClr val="FFFFFF"/>
              </a:solidFill>
              <a:effectLst/>
              <a:uLnTx/>
              <a:uFillTx/>
              <a:latin typeface="Amasis MT Pro Medium" panose="02040604050005020304" pitchFamily="18" charset="-94"/>
            </a:endParaRPr>
          </a:p>
        </p:txBody>
      </p:sp>
      <p:sp>
        <p:nvSpPr>
          <p:cNvPr id="21" name="Rectangle 20">
            <a:extLst>
              <a:ext uri="{FF2B5EF4-FFF2-40B4-BE49-F238E27FC236}">
                <a16:creationId xmlns:a16="http://schemas.microsoft.com/office/drawing/2014/main" id="{53B8D6B0-55D6-48DC-86D8-FD95D5F11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graphicFrame>
        <p:nvGraphicFramePr>
          <p:cNvPr id="5" name="Tablo 4">
            <a:extLst>
              <a:ext uri="{FF2B5EF4-FFF2-40B4-BE49-F238E27FC236}">
                <a16:creationId xmlns:a16="http://schemas.microsoft.com/office/drawing/2014/main" id="{69562FB3-92A8-2517-DF56-BD9062C4FBF8}"/>
              </a:ext>
            </a:extLst>
          </p:cNvPr>
          <p:cNvGraphicFramePr>
            <a:graphicFrameLocks noGrp="1"/>
          </p:cNvGraphicFramePr>
          <p:nvPr>
            <p:extLst>
              <p:ext uri="{D42A27DB-BD31-4B8C-83A1-F6EECF244321}">
                <p14:modId xmlns:p14="http://schemas.microsoft.com/office/powerpoint/2010/main" val="269256519"/>
              </p:ext>
            </p:extLst>
          </p:nvPr>
        </p:nvGraphicFramePr>
        <p:xfrm>
          <a:off x="4356430" y="284406"/>
          <a:ext cx="7340880" cy="4991259"/>
        </p:xfrm>
        <a:graphic>
          <a:graphicData uri="http://schemas.openxmlformats.org/drawingml/2006/table">
            <a:tbl>
              <a:tblPr firstRow="1" bandRow="1">
                <a:noFill/>
              </a:tblPr>
              <a:tblGrid>
                <a:gridCol w="1276126">
                  <a:extLst>
                    <a:ext uri="{9D8B030D-6E8A-4147-A177-3AD203B41FA5}">
                      <a16:colId xmlns:a16="http://schemas.microsoft.com/office/drawing/2014/main" val="3623559279"/>
                    </a:ext>
                  </a:extLst>
                </a:gridCol>
                <a:gridCol w="4871482">
                  <a:extLst>
                    <a:ext uri="{9D8B030D-6E8A-4147-A177-3AD203B41FA5}">
                      <a16:colId xmlns:a16="http://schemas.microsoft.com/office/drawing/2014/main" val="3911117039"/>
                    </a:ext>
                  </a:extLst>
                </a:gridCol>
                <a:gridCol w="1193272">
                  <a:extLst>
                    <a:ext uri="{9D8B030D-6E8A-4147-A177-3AD203B41FA5}">
                      <a16:colId xmlns:a16="http://schemas.microsoft.com/office/drawing/2014/main" val="2781909009"/>
                    </a:ext>
                  </a:extLst>
                </a:gridCol>
              </a:tblGrid>
              <a:tr h="824485">
                <a:tc>
                  <a:txBody>
                    <a:bodyPr/>
                    <a:lstStyle/>
                    <a:p>
                      <a:pPr algn="ctr">
                        <a:lnSpc>
                          <a:spcPct val="115000"/>
                        </a:lnSpc>
                        <a:spcAft>
                          <a:spcPts val="0"/>
                        </a:spcAft>
                      </a:pPr>
                      <a:r>
                        <a:rPr lang="tr-TR" sz="1900" b="0" kern="1200" cap="none" spc="60">
                          <a:solidFill>
                            <a:schemeClr val="bg1"/>
                          </a:solidFill>
                          <a:latin typeface="Amasis MT Pro Medium" panose="02040604050005020304" pitchFamily="18" charset="-94"/>
                          <a:ea typeface="Times New Roman"/>
                          <a:cs typeface="Calibri"/>
                        </a:rPr>
                        <a:t>Dersin </a:t>
                      </a:r>
                      <a:endParaRPr lang="tr-TR" sz="1900" b="0" cap="none" spc="60">
                        <a:solidFill>
                          <a:schemeClr val="bg1"/>
                        </a:solidFill>
                        <a:latin typeface="Amasis MT Pro Medium" panose="02040604050005020304" pitchFamily="18" charset="-94"/>
                        <a:ea typeface="Calibri"/>
                        <a:cs typeface="Times New Roman"/>
                      </a:endParaRPr>
                    </a:p>
                    <a:p>
                      <a:pPr algn="ctr">
                        <a:lnSpc>
                          <a:spcPct val="115000"/>
                        </a:lnSpc>
                        <a:spcAft>
                          <a:spcPts val="0"/>
                        </a:spcAft>
                      </a:pPr>
                      <a:r>
                        <a:rPr lang="tr-TR" sz="1900" b="0" kern="1200" cap="none" spc="60">
                          <a:solidFill>
                            <a:schemeClr val="bg1"/>
                          </a:solidFill>
                          <a:latin typeface="Amasis MT Pro Medium" panose="02040604050005020304" pitchFamily="18" charset="-94"/>
                          <a:ea typeface="Times New Roman"/>
                          <a:cs typeface="Calibri"/>
                        </a:rPr>
                        <a:t>Kodu:</a:t>
                      </a:r>
                      <a:endParaRPr lang="tr-TR" sz="1900" b="0" cap="none" spc="60">
                        <a:solidFill>
                          <a:schemeClr val="bg1"/>
                        </a:solidFill>
                        <a:latin typeface="Amasis MT Pro Medium" panose="02040604050005020304" pitchFamily="18" charset="-94"/>
                        <a:ea typeface="Calibri"/>
                        <a:cs typeface="Times New Roman"/>
                      </a:endParaRPr>
                    </a:p>
                  </a:txBody>
                  <a:tcPr marL="105731" marR="105731" marT="105731" marB="52866" anchor="ctr">
                    <a:lnL w="12700" cmpd="sng">
                      <a:noFill/>
                    </a:lnL>
                    <a:lnR w="12700" cmpd="sng">
                      <a:noFill/>
                    </a:lnR>
                    <a:lnT w="19050" cap="flat" cmpd="sng" algn="ctr">
                      <a:noFill/>
                      <a:prstDash val="solid"/>
                    </a:lnT>
                    <a:lnB w="38100" cmpd="sng">
                      <a:noFill/>
                    </a:lnB>
                    <a:solidFill>
                      <a:schemeClr val="accent1"/>
                    </a:solidFill>
                  </a:tcPr>
                </a:tc>
                <a:tc>
                  <a:txBody>
                    <a:bodyPr/>
                    <a:lstStyle/>
                    <a:p>
                      <a:pPr algn="ctr">
                        <a:lnSpc>
                          <a:spcPct val="115000"/>
                        </a:lnSpc>
                        <a:spcAft>
                          <a:spcPts val="0"/>
                        </a:spcAft>
                      </a:pPr>
                      <a:r>
                        <a:rPr lang="tr-TR" sz="1900" b="0" kern="1200" cap="none" spc="60">
                          <a:solidFill>
                            <a:schemeClr val="bg1"/>
                          </a:solidFill>
                          <a:latin typeface="Amasis MT Pro Medium" panose="02040604050005020304" pitchFamily="18" charset="-94"/>
                          <a:ea typeface="Times New Roman"/>
                          <a:cs typeface="Calibri"/>
                        </a:rPr>
                        <a:t>Dersin Adı: </a:t>
                      </a:r>
                      <a:endParaRPr lang="tr-TR" sz="1900" b="0" cap="none" spc="60">
                        <a:solidFill>
                          <a:schemeClr val="bg1"/>
                        </a:solidFill>
                        <a:latin typeface="Amasis MT Pro Medium" panose="02040604050005020304" pitchFamily="18" charset="-94"/>
                        <a:ea typeface="Calibri"/>
                        <a:cs typeface="Times New Roman"/>
                      </a:endParaRPr>
                    </a:p>
                  </a:txBody>
                  <a:tcPr marL="105731" marR="105731" marT="105731" marB="52866" anchor="ctr">
                    <a:lnL w="12700" cmpd="sng">
                      <a:noFill/>
                    </a:lnL>
                    <a:lnR w="12700" cmpd="sng">
                      <a:noFill/>
                    </a:lnR>
                    <a:lnT w="19050" cap="flat" cmpd="sng" algn="ctr">
                      <a:noFill/>
                      <a:prstDash val="solid"/>
                    </a:lnT>
                    <a:lnB w="38100" cmpd="sng">
                      <a:noFill/>
                    </a:lnB>
                    <a:solidFill>
                      <a:schemeClr val="accent1"/>
                    </a:solidFill>
                  </a:tcPr>
                </a:tc>
                <a:tc>
                  <a:txBody>
                    <a:bodyPr/>
                    <a:lstStyle/>
                    <a:p>
                      <a:pPr algn="ctr">
                        <a:lnSpc>
                          <a:spcPct val="115000"/>
                        </a:lnSpc>
                        <a:spcAft>
                          <a:spcPts val="0"/>
                        </a:spcAft>
                      </a:pPr>
                      <a:r>
                        <a:rPr lang="tr-TR" sz="1900" b="0" kern="1200" cap="none" spc="60">
                          <a:solidFill>
                            <a:schemeClr val="bg1"/>
                          </a:solidFill>
                          <a:latin typeface="Amasis MT Pro Medium" panose="02040604050005020304" pitchFamily="18" charset="-94"/>
                          <a:ea typeface="Times New Roman"/>
                          <a:cs typeface="Calibri"/>
                        </a:rPr>
                        <a:t>Yarıyıl</a:t>
                      </a:r>
                      <a:endParaRPr lang="tr-TR" sz="1900" b="0" cap="none" spc="60">
                        <a:solidFill>
                          <a:schemeClr val="bg1"/>
                        </a:solidFill>
                        <a:latin typeface="Amasis MT Pro Medium" panose="02040604050005020304" pitchFamily="18" charset="-94"/>
                        <a:ea typeface="Calibri"/>
                        <a:cs typeface="Times New Roman"/>
                      </a:endParaRPr>
                    </a:p>
                  </a:txBody>
                  <a:tcPr marL="105731" marR="105731" marT="105731" marB="52866" anchor="ctr">
                    <a:lnL w="12700" cmpd="sng">
                      <a:noFill/>
                    </a:lnL>
                    <a:lnR w="12700" cmpd="sng">
                      <a:noFill/>
                    </a:lnR>
                    <a:lnT w="19050" cap="flat" cmpd="sng" algn="ctr">
                      <a:noFill/>
                      <a:prstDash val="solid"/>
                    </a:lnT>
                    <a:lnB w="38100" cmpd="sng">
                      <a:noFill/>
                    </a:lnB>
                    <a:solidFill>
                      <a:schemeClr val="accent1"/>
                    </a:solidFill>
                  </a:tcPr>
                </a:tc>
                <a:extLst>
                  <a:ext uri="{0D108BD9-81ED-4DB2-BD59-A6C34878D82A}">
                    <a16:rowId xmlns:a16="http://schemas.microsoft.com/office/drawing/2014/main" val="3754791452"/>
                  </a:ext>
                </a:extLst>
              </a:tr>
              <a:tr h="431737">
                <a:tc>
                  <a:txBody>
                    <a:bodyPr/>
                    <a:lstStyle/>
                    <a:p>
                      <a:pPr algn="ctr" fontAlgn="ctr">
                        <a:lnSpc>
                          <a:spcPct val="115000"/>
                        </a:lnSpc>
                        <a:spcAft>
                          <a:spcPts val="0"/>
                        </a:spcAft>
                      </a:pPr>
                      <a:r>
                        <a:rPr lang="tr-TR" sz="1800" kern="1200" cap="none" spc="0" dirty="0">
                          <a:solidFill>
                            <a:schemeClr val="tx1"/>
                          </a:solidFill>
                          <a:latin typeface="Amasis MT Pro Medium" panose="02040604050005020304" pitchFamily="18" charset="-94"/>
                          <a:ea typeface="Times New Roman"/>
                          <a:cs typeface="Calibri"/>
                        </a:rPr>
                        <a:t>TEK 3401</a:t>
                      </a:r>
                      <a:endParaRPr lang="tr-TR" sz="1800" cap="none" spc="0" dirty="0">
                        <a:solidFill>
                          <a:schemeClr val="tx1"/>
                        </a:solidFill>
                        <a:latin typeface="Amasis MT Pro Medium" panose="02040604050005020304" pitchFamily="18" charset="-94"/>
                        <a:ea typeface="Calibri"/>
                        <a:cs typeface="Times New Roman"/>
                      </a:endParaRPr>
                    </a:p>
                  </a:txBody>
                  <a:tcPr marL="11014" marR="11014" marT="105731" marB="0" anchor="ctr">
                    <a:lnL w="12700" cmpd="sng">
                      <a:noFill/>
                      <a:prstDash val="solid"/>
                    </a:lnL>
                    <a:lnR w="12700" cmpd="sng">
                      <a:noFill/>
                      <a:prstDash val="solid"/>
                    </a:lnR>
                    <a:lnT w="38100" cmpd="sng">
                      <a:noFill/>
                    </a:lnT>
                    <a:lnB w="12700" cap="flat" cmpd="sng" algn="ctr">
                      <a:noFill/>
                      <a:prstDash val="solid"/>
                    </a:lnB>
                    <a:noFill/>
                  </a:tcPr>
                </a:tc>
                <a:tc>
                  <a:txBody>
                    <a:bodyPr/>
                    <a:lstStyle/>
                    <a:p>
                      <a:pPr algn="l" fontAlgn="ctr">
                        <a:lnSpc>
                          <a:spcPct val="115000"/>
                        </a:lnSpc>
                        <a:spcAft>
                          <a:spcPts val="0"/>
                        </a:spcAft>
                      </a:pPr>
                      <a:r>
                        <a:rPr lang="tr-TR" sz="1800" kern="1200" cap="none" spc="0" dirty="0">
                          <a:solidFill>
                            <a:schemeClr val="tx1"/>
                          </a:solidFill>
                          <a:latin typeface="Amasis MT Pro Medium" panose="02040604050005020304" pitchFamily="18" charset="-94"/>
                          <a:ea typeface="Times New Roman"/>
                          <a:cs typeface="Calibri"/>
                        </a:rPr>
                        <a:t>Lif Oluşturan Polimerlerin Yapı Ve Özellikleri </a:t>
                      </a:r>
                      <a:endParaRPr lang="tr-TR" sz="1800" cap="none" spc="0" dirty="0">
                        <a:solidFill>
                          <a:schemeClr val="tx1"/>
                        </a:solidFill>
                        <a:latin typeface="Amasis MT Pro Medium" panose="02040604050005020304" pitchFamily="18" charset="-94"/>
                        <a:ea typeface="Calibri"/>
                        <a:cs typeface="Times New Roman"/>
                      </a:endParaRPr>
                    </a:p>
                  </a:txBody>
                  <a:tcPr marL="11014" marR="11014" marT="105731" marB="0" anchor="ctr">
                    <a:lnL w="12700" cmpd="sng">
                      <a:noFill/>
                      <a:prstDash val="solid"/>
                    </a:lnL>
                    <a:lnR w="12700" cmpd="sng">
                      <a:noFill/>
                      <a:prstDash val="solid"/>
                    </a:lnR>
                    <a:lnT w="38100" cmpd="sng">
                      <a:noFill/>
                    </a:lnT>
                    <a:lnB w="12700" cap="flat" cmpd="sng" algn="ctr">
                      <a:noFill/>
                      <a:prstDash val="solid"/>
                    </a:lnB>
                    <a:noFill/>
                  </a:tcPr>
                </a:tc>
                <a:tc>
                  <a:txBody>
                    <a:bodyPr/>
                    <a:lstStyle/>
                    <a:p>
                      <a:pPr algn="ctr" fontAlgn="ctr">
                        <a:lnSpc>
                          <a:spcPct val="115000"/>
                        </a:lnSpc>
                        <a:spcAft>
                          <a:spcPts val="0"/>
                        </a:spcAft>
                      </a:pPr>
                      <a:r>
                        <a:rPr lang="tr-TR" sz="1800" kern="1200" cap="none" spc="0">
                          <a:solidFill>
                            <a:schemeClr val="tx1"/>
                          </a:solidFill>
                          <a:latin typeface="Amasis MT Pro Medium" panose="02040604050005020304" pitchFamily="18" charset="-94"/>
                          <a:ea typeface="Times New Roman"/>
                          <a:cs typeface="Calibri"/>
                        </a:rPr>
                        <a:t>5</a:t>
                      </a:r>
                      <a:endParaRPr lang="tr-TR" sz="1800" cap="none" spc="0">
                        <a:solidFill>
                          <a:schemeClr val="tx1"/>
                        </a:solidFill>
                        <a:latin typeface="Amasis MT Pro Medium" panose="02040604050005020304" pitchFamily="18" charset="-94"/>
                        <a:ea typeface="Calibri"/>
                        <a:cs typeface="Times New Roman"/>
                      </a:endParaRPr>
                    </a:p>
                  </a:txBody>
                  <a:tcPr marL="11014" marR="11014" marT="105731" marB="0" anchor="ctr">
                    <a:lnL w="12700" cmpd="sng">
                      <a:noFill/>
                      <a:prstDash val="solid"/>
                    </a:lnL>
                    <a:lnR w="12700" cmpd="sng">
                      <a:noFill/>
                      <a:prstDash val="solid"/>
                    </a:lnR>
                    <a:lnT w="38100" cmpd="sng">
                      <a:noFill/>
                    </a:lnT>
                    <a:lnB w="12700" cap="flat" cmpd="sng" algn="ctr">
                      <a:noFill/>
                      <a:prstDash val="solid"/>
                    </a:lnB>
                    <a:noFill/>
                  </a:tcPr>
                </a:tc>
                <a:extLst>
                  <a:ext uri="{0D108BD9-81ED-4DB2-BD59-A6C34878D82A}">
                    <a16:rowId xmlns:a16="http://schemas.microsoft.com/office/drawing/2014/main" val="2964772312"/>
                  </a:ext>
                </a:extLst>
              </a:tr>
              <a:tr h="431737">
                <a:tc>
                  <a:txBody>
                    <a:bodyPr/>
                    <a:lstStyle/>
                    <a:p>
                      <a:pPr algn="ctr" fontAlgn="ctr">
                        <a:lnSpc>
                          <a:spcPct val="115000"/>
                        </a:lnSpc>
                        <a:spcAft>
                          <a:spcPts val="0"/>
                        </a:spcAft>
                      </a:pPr>
                      <a:r>
                        <a:rPr lang="tr-TR" sz="1800" kern="1200" cap="none" spc="0">
                          <a:solidFill>
                            <a:schemeClr val="tx1"/>
                          </a:solidFill>
                          <a:latin typeface="Amasis MT Pro Medium" panose="02040604050005020304" pitchFamily="18" charset="-94"/>
                          <a:ea typeface="Times New Roman"/>
                          <a:cs typeface="Calibri"/>
                        </a:rPr>
                        <a:t>TEK 3403</a:t>
                      </a:r>
                      <a:endParaRPr lang="tr-TR" sz="1800" cap="none" spc="0">
                        <a:solidFill>
                          <a:schemeClr val="tx1"/>
                        </a:solidFill>
                        <a:latin typeface="Amasis MT Pro Medium" panose="02040604050005020304" pitchFamily="18" charset="-94"/>
                        <a:ea typeface="Calibri"/>
                        <a:cs typeface="Times New Roman"/>
                      </a:endParaRPr>
                    </a:p>
                  </a:txBody>
                  <a:tcPr marL="11014" marR="11014" marT="105731" marB="0" anchor="ct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algn="l" fontAlgn="ctr">
                        <a:lnSpc>
                          <a:spcPct val="115000"/>
                        </a:lnSpc>
                        <a:spcAft>
                          <a:spcPts val="0"/>
                        </a:spcAft>
                      </a:pPr>
                      <a:r>
                        <a:rPr lang="tr-TR" sz="1800" kern="1200" cap="none" spc="0" dirty="0">
                          <a:solidFill>
                            <a:schemeClr val="tx1"/>
                          </a:solidFill>
                          <a:latin typeface="Amasis MT Pro Medium" panose="02040604050005020304" pitchFamily="18" charset="-94"/>
                          <a:ea typeface="Times New Roman"/>
                          <a:cs typeface="Calibri"/>
                        </a:rPr>
                        <a:t>Yüksek Performanslı Lif Üretimi Ve Özellikleri  </a:t>
                      </a:r>
                      <a:endParaRPr lang="tr-TR" sz="1800" cap="none" spc="0" dirty="0">
                        <a:solidFill>
                          <a:schemeClr val="tx1"/>
                        </a:solidFill>
                        <a:latin typeface="Amasis MT Pro Medium" panose="02040604050005020304" pitchFamily="18" charset="-94"/>
                        <a:ea typeface="Calibri"/>
                        <a:cs typeface="Times New Roman"/>
                      </a:endParaRPr>
                    </a:p>
                  </a:txBody>
                  <a:tcPr marL="11014" marR="11014" marT="105731" marB="0" anchor="ct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algn="ctr" fontAlgn="ctr">
                        <a:lnSpc>
                          <a:spcPct val="115000"/>
                        </a:lnSpc>
                        <a:spcAft>
                          <a:spcPts val="0"/>
                        </a:spcAft>
                      </a:pPr>
                      <a:r>
                        <a:rPr lang="tr-TR" sz="1800" kern="1200" cap="none" spc="0">
                          <a:solidFill>
                            <a:schemeClr val="tx1"/>
                          </a:solidFill>
                          <a:latin typeface="Amasis MT Pro Medium" panose="02040604050005020304" pitchFamily="18" charset="-94"/>
                          <a:ea typeface="Times New Roman"/>
                          <a:cs typeface="Calibri"/>
                        </a:rPr>
                        <a:t>5</a:t>
                      </a:r>
                      <a:endParaRPr lang="tr-TR" sz="1800" cap="none" spc="0">
                        <a:solidFill>
                          <a:schemeClr val="tx1"/>
                        </a:solidFill>
                        <a:latin typeface="Amasis MT Pro Medium" panose="02040604050005020304" pitchFamily="18" charset="-94"/>
                        <a:ea typeface="Calibri"/>
                        <a:cs typeface="Times New Roman"/>
                      </a:endParaRPr>
                    </a:p>
                  </a:txBody>
                  <a:tcPr marL="11014" marR="11014" marT="105731" marB="0" anchor="ct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3142534209"/>
                  </a:ext>
                </a:extLst>
              </a:tr>
              <a:tr h="715449">
                <a:tc>
                  <a:txBody>
                    <a:bodyPr/>
                    <a:lstStyle/>
                    <a:p>
                      <a:pPr algn="ctr" fontAlgn="ctr">
                        <a:lnSpc>
                          <a:spcPct val="115000"/>
                        </a:lnSpc>
                        <a:spcAft>
                          <a:spcPts val="0"/>
                        </a:spcAft>
                      </a:pPr>
                      <a:r>
                        <a:rPr lang="tr-TR" sz="1800" kern="1200" cap="none" spc="0">
                          <a:solidFill>
                            <a:schemeClr val="tx1"/>
                          </a:solidFill>
                          <a:latin typeface="Amasis MT Pro Medium" panose="02040604050005020304" pitchFamily="18" charset="-94"/>
                          <a:ea typeface="Times New Roman"/>
                          <a:cs typeface="Calibri"/>
                        </a:rPr>
                        <a:t>TEK 3402</a:t>
                      </a:r>
                      <a:endParaRPr lang="tr-TR" sz="1800" cap="none" spc="0">
                        <a:solidFill>
                          <a:schemeClr val="tx1"/>
                        </a:solidFill>
                        <a:latin typeface="Amasis MT Pro Medium" panose="02040604050005020304" pitchFamily="18" charset="-94"/>
                        <a:ea typeface="Calibri"/>
                        <a:cs typeface="Times New Roman"/>
                      </a:endParaRPr>
                    </a:p>
                  </a:txBody>
                  <a:tcPr marL="11014" marR="11014" marT="105731" marB="0" anchor="ctr">
                    <a:lnL w="12700" cmpd="sng">
                      <a:noFill/>
                      <a:prstDash val="solid"/>
                    </a:lnL>
                    <a:lnR w="12700" cmpd="sng">
                      <a:noFill/>
                      <a:prstDash val="solid"/>
                    </a:lnR>
                    <a:lnT w="12700" cmpd="sng">
                      <a:noFill/>
                      <a:prstDash val="solid"/>
                    </a:lnT>
                    <a:lnB w="12700" cap="flat" cmpd="sng" algn="ctr">
                      <a:noFill/>
                      <a:prstDash val="solid"/>
                    </a:lnB>
                    <a:noFill/>
                  </a:tcPr>
                </a:tc>
                <a:tc>
                  <a:txBody>
                    <a:bodyPr/>
                    <a:lstStyle/>
                    <a:p>
                      <a:pPr algn="l" fontAlgn="ctr">
                        <a:lnSpc>
                          <a:spcPct val="115000"/>
                        </a:lnSpc>
                        <a:spcAft>
                          <a:spcPts val="0"/>
                        </a:spcAft>
                      </a:pPr>
                      <a:r>
                        <a:rPr lang="tr-TR" sz="1800" kern="1200" cap="none" spc="0" dirty="0">
                          <a:solidFill>
                            <a:schemeClr val="tx1"/>
                          </a:solidFill>
                          <a:latin typeface="Amasis MT Pro Medium" panose="02040604050005020304" pitchFamily="18" charset="-94"/>
                          <a:ea typeface="Times New Roman"/>
                          <a:cs typeface="Calibri"/>
                        </a:rPr>
                        <a:t>Yeni Lif Üretim Teknikleri Ve Tekstüre Teknolojisi </a:t>
                      </a:r>
                      <a:endParaRPr lang="tr-TR" sz="1800" cap="none" spc="0" dirty="0">
                        <a:solidFill>
                          <a:schemeClr val="tx1"/>
                        </a:solidFill>
                        <a:latin typeface="Amasis MT Pro Medium" panose="02040604050005020304" pitchFamily="18" charset="-94"/>
                        <a:ea typeface="Calibri"/>
                        <a:cs typeface="Times New Roman"/>
                      </a:endParaRPr>
                    </a:p>
                  </a:txBody>
                  <a:tcPr marL="11014" marR="11014" marT="105731" marB="0" anchor="ctr">
                    <a:lnL w="12700" cmpd="sng">
                      <a:noFill/>
                      <a:prstDash val="solid"/>
                    </a:lnL>
                    <a:lnR w="12700" cmpd="sng">
                      <a:noFill/>
                      <a:prstDash val="solid"/>
                    </a:lnR>
                    <a:lnT w="12700" cmpd="sng">
                      <a:noFill/>
                      <a:prstDash val="solid"/>
                    </a:lnT>
                    <a:lnB w="12700" cap="flat" cmpd="sng" algn="ctr">
                      <a:noFill/>
                      <a:prstDash val="solid"/>
                    </a:lnB>
                    <a:noFill/>
                  </a:tcPr>
                </a:tc>
                <a:tc>
                  <a:txBody>
                    <a:bodyPr/>
                    <a:lstStyle/>
                    <a:p>
                      <a:pPr algn="ctr">
                        <a:lnSpc>
                          <a:spcPct val="115000"/>
                        </a:lnSpc>
                        <a:spcAft>
                          <a:spcPts val="0"/>
                        </a:spcAft>
                      </a:pPr>
                      <a:r>
                        <a:rPr lang="tr-TR" sz="1800" kern="1200" cap="none" spc="0">
                          <a:solidFill>
                            <a:schemeClr val="tx1"/>
                          </a:solidFill>
                          <a:latin typeface="Amasis MT Pro Medium" panose="02040604050005020304" pitchFamily="18" charset="-94"/>
                          <a:ea typeface="Times New Roman"/>
                          <a:cs typeface="Calibri"/>
                        </a:rPr>
                        <a:t>6</a:t>
                      </a:r>
                      <a:endParaRPr lang="tr-TR" sz="1800" cap="none" spc="0">
                        <a:solidFill>
                          <a:schemeClr val="tx1"/>
                        </a:solidFill>
                        <a:latin typeface="Amasis MT Pro Medium" panose="02040604050005020304" pitchFamily="18" charset="-94"/>
                        <a:ea typeface="Calibri"/>
                        <a:cs typeface="Times New Roman"/>
                      </a:endParaRPr>
                    </a:p>
                  </a:txBody>
                  <a:tcPr marL="105731" marR="105731" marT="105731" marB="52866">
                    <a:lnL w="12700" cmpd="sng">
                      <a:noFill/>
                      <a:prstDash val="solid"/>
                    </a:lnL>
                    <a:lnR w="12700" cmpd="sng">
                      <a:noFill/>
                      <a:prstDash val="solid"/>
                    </a:lnR>
                    <a:lnT w="12700" cmpd="sng">
                      <a:noFill/>
                      <a:prstDash val="solid"/>
                    </a:lnT>
                    <a:lnB w="12700" cap="flat" cmpd="sng" algn="ctr">
                      <a:noFill/>
                      <a:prstDash val="solid"/>
                    </a:lnB>
                    <a:noFill/>
                  </a:tcPr>
                </a:tc>
                <a:extLst>
                  <a:ext uri="{0D108BD9-81ED-4DB2-BD59-A6C34878D82A}">
                    <a16:rowId xmlns:a16="http://schemas.microsoft.com/office/drawing/2014/main" val="724414968"/>
                  </a:ext>
                </a:extLst>
              </a:tr>
              <a:tr h="715449">
                <a:tc>
                  <a:txBody>
                    <a:bodyPr/>
                    <a:lstStyle/>
                    <a:p>
                      <a:pPr algn="ctr" fontAlgn="ctr">
                        <a:lnSpc>
                          <a:spcPct val="115000"/>
                        </a:lnSpc>
                        <a:spcAft>
                          <a:spcPts val="0"/>
                        </a:spcAft>
                      </a:pPr>
                      <a:r>
                        <a:rPr lang="tr-TR" sz="1800" kern="1200" cap="none" spc="0" dirty="0">
                          <a:solidFill>
                            <a:schemeClr val="tx1"/>
                          </a:solidFill>
                          <a:latin typeface="Amasis MT Pro Medium" panose="02040604050005020304" pitchFamily="18" charset="-94"/>
                          <a:ea typeface="Times New Roman"/>
                          <a:cs typeface="Calibri"/>
                        </a:rPr>
                        <a:t>TEK 3404E</a:t>
                      </a:r>
                      <a:endParaRPr lang="tr-TR" sz="1800" cap="none" spc="0" dirty="0">
                        <a:solidFill>
                          <a:schemeClr val="tx1"/>
                        </a:solidFill>
                        <a:latin typeface="Amasis MT Pro Medium" panose="02040604050005020304" pitchFamily="18" charset="-94"/>
                        <a:ea typeface="Calibri"/>
                        <a:cs typeface="Times New Roman"/>
                      </a:endParaRPr>
                    </a:p>
                  </a:txBody>
                  <a:tcPr marL="11014" marR="11014" marT="105731" marB="0" anchor="ct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algn="l" fontAlgn="ctr">
                        <a:lnSpc>
                          <a:spcPct val="115000"/>
                        </a:lnSpc>
                        <a:spcAft>
                          <a:spcPts val="0"/>
                        </a:spcAft>
                      </a:pPr>
                      <a:r>
                        <a:rPr lang="en-US" sz="1800" kern="1200" cap="none" spc="0" dirty="0">
                          <a:solidFill>
                            <a:schemeClr val="tx1"/>
                          </a:solidFill>
                          <a:latin typeface="Amasis MT Pro Medium" panose="02040604050005020304" pitchFamily="18" charset="-94"/>
                          <a:ea typeface="Times New Roman"/>
                          <a:cs typeface="Calibri"/>
                        </a:rPr>
                        <a:t>Modification Methods For Textile Fibers</a:t>
                      </a:r>
                      <a:endParaRPr lang="tr-TR" sz="1800" cap="none" spc="0" dirty="0">
                        <a:solidFill>
                          <a:schemeClr val="tx1"/>
                        </a:solidFill>
                        <a:latin typeface="Amasis MT Pro Medium" panose="02040604050005020304" pitchFamily="18" charset="-94"/>
                        <a:ea typeface="Calibri"/>
                        <a:cs typeface="Times New Roman"/>
                      </a:endParaRPr>
                    </a:p>
                  </a:txBody>
                  <a:tcPr marL="11014" marR="11014" marT="105731" marB="0" anchor="ct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algn="ctr">
                        <a:lnSpc>
                          <a:spcPct val="115000"/>
                        </a:lnSpc>
                        <a:spcAft>
                          <a:spcPts val="0"/>
                        </a:spcAft>
                      </a:pPr>
                      <a:r>
                        <a:rPr lang="tr-TR" sz="1800" kern="1200" cap="none" spc="0" dirty="0">
                          <a:solidFill>
                            <a:schemeClr val="tx1"/>
                          </a:solidFill>
                          <a:latin typeface="Amasis MT Pro Medium" panose="02040604050005020304" pitchFamily="18" charset="-94"/>
                          <a:ea typeface="Times New Roman"/>
                          <a:cs typeface="Calibri"/>
                        </a:rPr>
                        <a:t>6</a:t>
                      </a:r>
                      <a:endParaRPr lang="tr-TR" sz="1800" cap="none" spc="0" dirty="0">
                        <a:solidFill>
                          <a:schemeClr val="tx1"/>
                        </a:solidFill>
                        <a:latin typeface="Amasis MT Pro Medium" panose="02040604050005020304" pitchFamily="18" charset="-94"/>
                        <a:ea typeface="Calibri"/>
                        <a:cs typeface="Times New Roman"/>
                      </a:endParaRPr>
                    </a:p>
                  </a:txBody>
                  <a:tcPr marL="105731" marR="105731" marT="105731" marB="52866">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759628820"/>
                  </a:ext>
                </a:extLst>
              </a:tr>
              <a:tr h="462796">
                <a:tc>
                  <a:txBody>
                    <a:bodyPr/>
                    <a:lstStyle/>
                    <a:p>
                      <a:pPr algn="ctr" fontAlgn="ctr">
                        <a:lnSpc>
                          <a:spcPct val="115000"/>
                        </a:lnSpc>
                        <a:spcAft>
                          <a:spcPts val="0"/>
                        </a:spcAft>
                      </a:pPr>
                      <a:r>
                        <a:rPr lang="tr-TR" sz="1800" kern="1200" cap="none" spc="0" dirty="0">
                          <a:solidFill>
                            <a:schemeClr val="tx1"/>
                          </a:solidFill>
                          <a:latin typeface="Amasis MT Pro Medium" panose="02040604050005020304" pitchFamily="18" charset="-94"/>
                          <a:ea typeface="Times New Roman"/>
                          <a:cs typeface="Calibri"/>
                        </a:rPr>
                        <a:t>TEK 4401E</a:t>
                      </a:r>
                      <a:endParaRPr lang="tr-TR" sz="1800" cap="none" spc="0" dirty="0">
                        <a:solidFill>
                          <a:schemeClr val="tx1"/>
                        </a:solidFill>
                        <a:latin typeface="Amasis MT Pro Medium" panose="02040604050005020304" pitchFamily="18" charset="-94"/>
                        <a:ea typeface="Calibri"/>
                        <a:cs typeface="Times New Roman"/>
                      </a:endParaRPr>
                    </a:p>
                  </a:txBody>
                  <a:tcPr marL="11014" marR="11014" marT="105731" marB="0" anchor="ctr">
                    <a:lnL w="12700" cmpd="sng">
                      <a:noFill/>
                      <a:prstDash val="solid"/>
                    </a:lnL>
                    <a:lnR w="12700" cmpd="sng">
                      <a:noFill/>
                      <a:prstDash val="solid"/>
                    </a:lnR>
                    <a:lnT w="12700" cmpd="sng">
                      <a:noFill/>
                      <a:prstDash val="solid"/>
                    </a:lnT>
                    <a:lnB w="12700" cap="flat" cmpd="sng" algn="ctr">
                      <a:noFill/>
                      <a:prstDash val="solid"/>
                    </a:lnB>
                    <a:noFill/>
                  </a:tcPr>
                </a:tc>
                <a:tc>
                  <a:txBody>
                    <a:bodyPr/>
                    <a:lstStyle/>
                    <a:p>
                      <a:pPr algn="l" fontAlgn="ctr">
                        <a:lnSpc>
                          <a:spcPct val="115000"/>
                        </a:lnSpc>
                        <a:spcAft>
                          <a:spcPts val="0"/>
                        </a:spcAft>
                      </a:pPr>
                      <a:r>
                        <a:rPr lang="tr-TR" sz="1800" kern="1200" cap="none" spc="0" dirty="0">
                          <a:solidFill>
                            <a:schemeClr val="tx1"/>
                          </a:solidFill>
                          <a:latin typeface="Amasis MT Pro Medium" panose="02040604050005020304" pitchFamily="18" charset="-94"/>
                          <a:ea typeface="Times New Roman"/>
                          <a:cs typeface="Calibri"/>
                        </a:rPr>
                        <a:t>Fiber </a:t>
                      </a:r>
                      <a:r>
                        <a:rPr lang="tr-TR" sz="1800" kern="1200" cap="none" spc="0" dirty="0" err="1">
                          <a:solidFill>
                            <a:schemeClr val="tx1"/>
                          </a:solidFill>
                          <a:latin typeface="Amasis MT Pro Medium" panose="02040604050005020304" pitchFamily="18" charset="-94"/>
                          <a:ea typeface="Times New Roman"/>
                          <a:cs typeface="Calibri"/>
                        </a:rPr>
                        <a:t>Reinforced</a:t>
                      </a:r>
                      <a:r>
                        <a:rPr lang="tr-TR" sz="1800" kern="1200" cap="none" spc="0" dirty="0">
                          <a:solidFill>
                            <a:schemeClr val="tx1"/>
                          </a:solidFill>
                          <a:latin typeface="Amasis MT Pro Medium" panose="02040604050005020304" pitchFamily="18" charset="-94"/>
                          <a:ea typeface="Times New Roman"/>
                          <a:cs typeface="Calibri"/>
                        </a:rPr>
                        <a:t> </a:t>
                      </a:r>
                      <a:r>
                        <a:rPr lang="tr-TR" sz="1800" kern="1200" cap="none" spc="0" dirty="0" err="1">
                          <a:solidFill>
                            <a:schemeClr val="tx1"/>
                          </a:solidFill>
                          <a:latin typeface="Amasis MT Pro Medium" panose="02040604050005020304" pitchFamily="18" charset="-94"/>
                          <a:ea typeface="Times New Roman"/>
                          <a:cs typeface="Calibri"/>
                        </a:rPr>
                        <a:t>Composites</a:t>
                      </a:r>
                      <a:endParaRPr lang="tr-TR" sz="1800" cap="none" spc="0" dirty="0">
                        <a:solidFill>
                          <a:schemeClr val="tx1"/>
                        </a:solidFill>
                        <a:latin typeface="Amasis MT Pro Medium" panose="02040604050005020304" pitchFamily="18" charset="-94"/>
                        <a:ea typeface="Calibri"/>
                        <a:cs typeface="Times New Roman"/>
                      </a:endParaRPr>
                    </a:p>
                  </a:txBody>
                  <a:tcPr marL="11014" marR="11014" marT="105731" marB="0" anchor="ctr">
                    <a:lnL w="12700" cmpd="sng">
                      <a:noFill/>
                      <a:prstDash val="solid"/>
                    </a:lnL>
                    <a:lnR w="12700" cmpd="sng">
                      <a:noFill/>
                      <a:prstDash val="solid"/>
                    </a:lnR>
                    <a:lnT w="12700" cmpd="sng">
                      <a:noFill/>
                      <a:prstDash val="solid"/>
                    </a:lnT>
                    <a:lnB w="12700" cap="flat" cmpd="sng" algn="ctr">
                      <a:noFill/>
                      <a:prstDash val="solid"/>
                    </a:lnB>
                    <a:noFill/>
                  </a:tcPr>
                </a:tc>
                <a:tc>
                  <a:txBody>
                    <a:bodyPr/>
                    <a:lstStyle/>
                    <a:p>
                      <a:pPr algn="ctr">
                        <a:lnSpc>
                          <a:spcPct val="115000"/>
                        </a:lnSpc>
                        <a:spcAft>
                          <a:spcPts val="0"/>
                        </a:spcAft>
                      </a:pPr>
                      <a:r>
                        <a:rPr lang="tr-TR" sz="1800" kern="1200" cap="none" spc="0" dirty="0">
                          <a:solidFill>
                            <a:schemeClr val="tx1"/>
                          </a:solidFill>
                          <a:latin typeface="Amasis MT Pro Medium" panose="02040604050005020304" pitchFamily="18" charset="-94"/>
                          <a:ea typeface="Times New Roman"/>
                          <a:cs typeface="Calibri"/>
                        </a:rPr>
                        <a:t>7</a:t>
                      </a:r>
                      <a:endParaRPr lang="tr-TR" sz="1800" cap="none" spc="0" dirty="0">
                        <a:solidFill>
                          <a:schemeClr val="tx1"/>
                        </a:solidFill>
                        <a:latin typeface="Amasis MT Pro Medium" panose="02040604050005020304" pitchFamily="18" charset="-94"/>
                        <a:ea typeface="Calibri"/>
                        <a:cs typeface="Times New Roman"/>
                      </a:endParaRPr>
                    </a:p>
                  </a:txBody>
                  <a:tcPr marL="105731" marR="105731" marT="105731" marB="52866">
                    <a:lnL w="12700" cmpd="sng">
                      <a:noFill/>
                      <a:prstDash val="solid"/>
                    </a:lnL>
                    <a:lnR w="12700" cmpd="sng">
                      <a:noFill/>
                      <a:prstDash val="solid"/>
                    </a:lnR>
                    <a:lnT w="12700" cmpd="sng">
                      <a:noFill/>
                      <a:prstDash val="solid"/>
                    </a:lnT>
                    <a:lnB w="12700" cap="flat" cmpd="sng" algn="ctr">
                      <a:noFill/>
                      <a:prstDash val="solid"/>
                    </a:lnB>
                    <a:noFill/>
                  </a:tcPr>
                </a:tc>
                <a:extLst>
                  <a:ext uri="{0D108BD9-81ED-4DB2-BD59-A6C34878D82A}">
                    <a16:rowId xmlns:a16="http://schemas.microsoft.com/office/drawing/2014/main" val="1411784865"/>
                  </a:ext>
                </a:extLst>
              </a:tr>
              <a:tr h="462796">
                <a:tc>
                  <a:txBody>
                    <a:bodyPr/>
                    <a:lstStyle/>
                    <a:p>
                      <a:pPr algn="ctr" fontAlgn="ctr">
                        <a:lnSpc>
                          <a:spcPct val="115000"/>
                        </a:lnSpc>
                        <a:spcAft>
                          <a:spcPts val="0"/>
                        </a:spcAft>
                      </a:pPr>
                      <a:r>
                        <a:rPr lang="tr-TR" sz="1800" kern="1200" cap="none" spc="0" dirty="0">
                          <a:solidFill>
                            <a:schemeClr val="tx1"/>
                          </a:solidFill>
                          <a:latin typeface="Amasis MT Pro Medium" panose="02040604050005020304" pitchFamily="18" charset="-94"/>
                          <a:ea typeface="Times New Roman"/>
                          <a:cs typeface="Calibri"/>
                        </a:rPr>
                        <a:t>TEK 4403</a:t>
                      </a:r>
                      <a:endParaRPr lang="tr-TR" sz="1800" cap="none" spc="0" dirty="0">
                        <a:solidFill>
                          <a:schemeClr val="tx1"/>
                        </a:solidFill>
                        <a:latin typeface="Amasis MT Pro Medium" panose="02040604050005020304" pitchFamily="18" charset="-94"/>
                        <a:ea typeface="Calibri"/>
                        <a:cs typeface="Times New Roman"/>
                      </a:endParaRPr>
                    </a:p>
                  </a:txBody>
                  <a:tcPr marL="11014" marR="11014" marT="105731" marB="0" anchor="ct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algn="l" fontAlgn="ctr">
                        <a:lnSpc>
                          <a:spcPct val="115000"/>
                        </a:lnSpc>
                        <a:spcAft>
                          <a:spcPts val="0"/>
                        </a:spcAft>
                      </a:pPr>
                      <a:r>
                        <a:rPr lang="tr-TR" sz="1800" kern="1200" cap="none" spc="0" dirty="0">
                          <a:solidFill>
                            <a:schemeClr val="tx1"/>
                          </a:solidFill>
                          <a:latin typeface="Amasis MT Pro Medium" panose="02040604050005020304" pitchFamily="18" charset="-94"/>
                          <a:ea typeface="Times New Roman"/>
                          <a:cs typeface="Calibri"/>
                        </a:rPr>
                        <a:t>Tıbbi Tekstiller</a:t>
                      </a:r>
                      <a:endParaRPr lang="tr-TR" sz="1800" cap="none" spc="0" dirty="0">
                        <a:solidFill>
                          <a:schemeClr val="tx1"/>
                        </a:solidFill>
                        <a:latin typeface="Amasis MT Pro Medium" panose="02040604050005020304" pitchFamily="18" charset="-94"/>
                        <a:ea typeface="Calibri"/>
                        <a:cs typeface="Times New Roman"/>
                      </a:endParaRPr>
                    </a:p>
                  </a:txBody>
                  <a:tcPr marL="11014" marR="11014" marT="105731" marB="0" anchor="ct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algn="ctr">
                        <a:lnSpc>
                          <a:spcPct val="115000"/>
                        </a:lnSpc>
                        <a:spcAft>
                          <a:spcPts val="0"/>
                        </a:spcAft>
                      </a:pPr>
                      <a:r>
                        <a:rPr lang="tr-TR" sz="1800" kern="1200" cap="none" spc="0" dirty="0">
                          <a:solidFill>
                            <a:schemeClr val="tx1"/>
                          </a:solidFill>
                          <a:latin typeface="Amasis MT Pro Medium" panose="02040604050005020304" pitchFamily="18" charset="-94"/>
                          <a:ea typeface="Times New Roman"/>
                          <a:cs typeface="Calibri"/>
                        </a:rPr>
                        <a:t>7</a:t>
                      </a:r>
                      <a:endParaRPr lang="tr-TR" sz="1800" cap="none" spc="0" dirty="0">
                        <a:solidFill>
                          <a:schemeClr val="tx1"/>
                        </a:solidFill>
                        <a:latin typeface="Amasis MT Pro Medium" panose="02040604050005020304" pitchFamily="18" charset="-94"/>
                        <a:ea typeface="Calibri"/>
                        <a:cs typeface="Times New Roman"/>
                      </a:endParaRPr>
                    </a:p>
                  </a:txBody>
                  <a:tcPr marL="105731" marR="105731" marT="105731" marB="52866">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2335859619"/>
                  </a:ext>
                </a:extLst>
              </a:tr>
              <a:tr h="462796">
                <a:tc>
                  <a:txBody>
                    <a:bodyPr/>
                    <a:lstStyle/>
                    <a:p>
                      <a:pPr algn="ctr" fontAlgn="ctr">
                        <a:lnSpc>
                          <a:spcPct val="115000"/>
                        </a:lnSpc>
                        <a:spcAft>
                          <a:spcPts val="0"/>
                        </a:spcAft>
                      </a:pPr>
                      <a:r>
                        <a:rPr lang="tr-TR" sz="1800" kern="1200" cap="none" spc="0">
                          <a:solidFill>
                            <a:schemeClr val="tx1"/>
                          </a:solidFill>
                          <a:latin typeface="Amasis MT Pro Medium" panose="02040604050005020304" pitchFamily="18" charset="-94"/>
                          <a:ea typeface="Times New Roman"/>
                          <a:cs typeface="Calibri"/>
                        </a:rPr>
                        <a:t>TEK 4402</a:t>
                      </a:r>
                      <a:endParaRPr lang="tr-TR" sz="1800" cap="none" spc="0">
                        <a:solidFill>
                          <a:schemeClr val="tx1"/>
                        </a:solidFill>
                        <a:latin typeface="Amasis MT Pro Medium" panose="02040604050005020304" pitchFamily="18" charset="-94"/>
                        <a:ea typeface="Calibri"/>
                        <a:cs typeface="Times New Roman"/>
                      </a:endParaRPr>
                    </a:p>
                  </a:txBody>
                  <a:tcPr marL="11014" marR="11014" marT="105731" marB="0" anchor="ctr">
                    <a:lnL w="12700" cmpd="sng">
                      <a:noFill/>
                      <a:prstDash val="solid"/>
                    </a:lnL>
                    <a:lnR w="12700" cmpd="sng">
                      <a:noFill/>
                      <a:prstDash val="solid"/>
                    </a:lnR>
                    <a:lnT w="12700" cmpd="sng">
                      <a:noFill/>
                      <a:prstDash val="solid"/>
                    </a:lnT>
                    <a:lnB w="12700" cap="flat" cmpd="sng" algn="ctr">
                      <a:noFill/>
                      <a:prstDash val="solid"/>
                    </a:lnB>
                    <a:noFill/>
                  </a:tcPr>
                </a:tc>
                <a:tc>
                  <a:txBody>
                    <a:bodyPr/>
                    <a:lstStyle/>
                    <a:p>
                      <a:pPr algn="l" fontAlgn="ctr">
                        <a:lnSpc>
                          <a:spcPct val="115000"/>
                        </a:lnSpc>
                        <a:spcAft>
                          <a:spcPts val="0"/>
                        </a:spcAft>
                      </a:pPr>
                      <a:r>
                        <a:rPr lang="tr-TR" sz="1800" kern="1200" cap="none" spc="0" dirty="0">
                          <a:solidFill>
                            <a:schemeClr val="tx1"/>
                          </a:solidFill>
                          <a:latin typeface="Amasis MT Pro Medium" panose="02040604050005020304" pitchFamily="18" charset="-94"/>
                          <a:ea typeface="Times New Roman"/>
                          <a:cs typeface="Calibri"/>
                        </a:rPr>
                        <a:t>Endüstriyel Tekstiller</a:t>
                      </a:r>
                      <a:endParaRPr lang="tr-TR" sz="1800" cap="none" spc="0" dirty="0">
                        <a:solidFill>
                          <a:schemeClr val="tx1"/>
                        </a:solidFill>
                        <a:latin typeface="Amasis MT Pro Medium" panose="02040604050005020304" pitchFamily="18" charset="-94"/>
                        <a:ea typeface="Calibri"/>
                        <a:cs typeface="Times New Roman"/>
                      </a:endParaRPr>
                    </a:p>
                  </a:txBody>
                  <a:tcPr marL="11014" marR="11014" marT="105731" marB="0" anchor="ctr">
                    <a:lnL w="12700" cmpd="sng">
                      <a:noFill/>
                      <a:prstDash val="solid"/>
                    </a:lnL>
                    <a:lnR w="12700" cmpd="sng">
                      <a:noFill/>
                      <a:prstDash val="solid"/>
                    </a:lnR>
                    <a:lnT w="12700" cmpd="sng">
                      <a:noFill/>
                      <a:prstDash val="solid"/>
                    </a:lnT>
                    <a:lnB w="12700" cap="flat" cmpd="sng" algn="ctr">
                      <a:noFill/>
                      <a:prstDash val="solid"/>
                    </a:lnB>
                    <a:noFill/>
                  </a:tcPr>
                </a:tc>
                <a:tc>
                  <a:txBody>
                    <a:bodyPr/>
                    <a:lstStyle/>
                    <a:p>
                      <a:pPr algn="ctr">
                        <a:lnSpc>
                          <a:spcPct val="115000"/>
                        </a:lnSpc>
                        <a:spcAft>
                          <a:spcPts val="0"/>
                        </a:spcAft>
                      </a:pPr>
                      <a:r>
                        <a:rPr lang="tr-TR" sz="1800" kern="1200" cap="none" spc="0" dirty="0">
                          <a:solidFill>
                            <a:schemeClr val="tx1"/>
                          </a:solidFill>
                          <a:latin typeface="Amasis MT Pro Medium" panose="02040604050005020304" pitchFamily="18" charset="-94"/>
                          <a:ea typeface="Times New Roman"/>
                          <a:cs typeface="Calibri"/>
                        </a:rPr>
                        <a:t>8</a:t>
                      </a:r>
                      <a:endParaRPr lang="tr-TR" sz="1800" cap="none" spc="0" dirty="0">
                        <a:solidFill>
                          <a:schemeClr val="tx1"/>
                        </a:solidFill>
                        <a:latin typeface="Amasis MT Pro Medium" panose="02040604050005020304" pitchFamily="18" charset="-94"/>
                        <a:ea typeface="Calibri"/>
                        <a:cs typeface="Times New Roman"/>
                      </a:endParaRPr>
                    </a:p>
                  </a:txBody>
                  <a:tcPr marL="105731" marR="105731" marT="105731" marB="52866">
                    <a:lnL w="12700" cmpd="sng">
                      <a:noFill/>
                      <a:prstDash val="solid"/>
                    </a:lnL>
                    <a:lnR w="12700" cmpd="sng">
                      <a:noFill/>
                      <a:prstDash val="solid"/>
                    </a:lnR>
                    <a:lnT w="12700" cmpd="sng">
                      <a:noFill/>
                      <a:prstDash val="solid"/>
                    </a:lnT>
                    <a:lnB w="12700" cap="flat" cmpd="sng" algn="ctr">
                      <a:noFill/>
                      <a:prstDash val="solid"/>
                    </a:lnB>
                    <a:noFill/>
                  </a:tcPr>
                </a:tc>
                <a:extLst>
                  <a:ext uri="{0D108BD9-81ED-4DB2-BD59-A6C34878D82A}">
                    <a16:rowId xmlns:a16="http://schemas.microsoft.com/office/drawing/2014/main" val="3951183722"/>
                  </a:ext>
                </a:extLst>
              </a:tr>
              <a:tr h="462796">
                <a:tc>
                  <a:txBody>
                    <a:bodyPr/>
                    <a:lstStyle/>
                    <a:p>
                      <a:pPr algn="ctr" fontAlgn="ctr">
                        <a:lnSpc>
                          <a:spcPct val="115000"/>
                        </a:lnSpc>
                        <a:spcAft>
                          <a:spcPts val="0"/>
                        </a:spcAft>
                      </a:pPr>
                      <a:r>
                        <a:rPr lang="tr-TR" sz="1800" kern="1200" cap="none" spc="0" dirty="0">
                          <a:solidFill>
                            <a:schemeClr val="tx1"/>
                          </a:solidFill>
                          <a:latin typeface="Amasis MT Pro Medium" panose="02040604050005020304" pitchFamily="18" charset="-94"/>
                          <a:ea typeface="Times New Roman"/>
                          <a:cs typeface="Calibri"/>
                        </a:rPr>
                        <a:t>TEK 4404</a:t>
                      </a:r>
                      <a:endParaRPr lang="tr-TR" sz="1800" cap="none" spc="0" dirty="0">
                        <a:solidFill>
                          <a:schemeClr val="tx1"/>
                        </a:solidFill>
                        <a:latin typeface="Amasis MT Pro Medium" panose="02040604050005020304" pitchFamily="18" charset="-94"/>
                        <a:ea typeface="Calibri"/>
                        <a:cs typeface="Times New Roman"/>
                      </a:endParaRPr>
                    </a:p>
                  </a:txBody>
                  <a:tcPr marL="11014" marR="11014" marT="105731" marB="0" anchor="ct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algn="l" fontAlgn="ctr">
                        <a:lnSpc>
                          <a:spcPct val="115000"/>
                        </a:lnSpc>
                        <a:spcAft>
                          <a:spcPts val="0"/>
                        </a:spcAft>
                      </a:pPr>
                      <a:r>
                        <a:rPr lang="tr-TR" sz="1800" kern="1200" cap="none" spc="0" dirty="0">
                          <a:solidFill>
                            <a:schemeClr val="tx1"/>
                          </a:solidFill>
                          <a:latin typeface="Amasis MT Pro Medium" panose="02040604050005020304" pitchFamily="18" charset="-94"/>
                          <a:ea typeface="Times New Roman"/>
                          <a:cs typeface="Calibri"/>
                        </a:rPr>
                        <a:t>Jeotekstiller</a:t>
                      </a:r>
                      <a:endParaRPr lang="tr-TR" sz="1800" cap="none" spc="0" dirty="0">
                        <a:solidFill>
                          <a:schemeClr val="tx1"/>
                        </a:solidFill>
                        <a:latin typeface="Amasis MT Pro Medium" panose="02040604050005020304" pitchFamily="18" charset="-94"/>
                        <a:ea typeface="Calibri"/>
                        <a:cs typeface="Times New Roman"/>
                      </a:endParaRPr>
                    </a:p>
                  </a:txBody>
                  <a:tcPr marL="11014" marR="11014" marT="105731" marB="0" anchor="ct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algn="ctr">
                        <a:lnSpc>
                          <a:spcPct val="115000"/>
                        </a:lnSpc>
                        <a:spcAft>
                          <a:spcPts val="0"/>
                        </a:spcAft>
                      </a:pPr>
                      <a:r>
                        <a:rPr lang="tr-TR" sz="1800" kern="1200" cap="none" spc="0" dirty="0">
                          <a:solidFill>
                            <a:schemeClr val="tx1"/>
                          </a:solidFill>
                          <a:latin typeface="Amasis MT Pro Medium" panose="02040604050005020304" pitchFamily="18" charset="-94"/>
                          <a:ea typeface="Times New Roman"/>
                          <a:cs typeface="Calibri"/>
                        </a:rPr>
                        <a:t>8</a:t>
                      </a:r>
                      <a:endParaRPr lang="tr-TR" sz="1800" cap="none" spc="0" dirty="0">
                        <a:solidFill>
                          <a:schemeClr val="tx1"/>
                        </a:solidFill>
                        <a:latin typeface="Amasis MT Pro Medium" panose="02040604050005020304" pitchFamily="18" charset="-94"/>
                        <a:ea typeface="Calibri"/>
                        <a:cs typeface="Times New Roman"/>
                      </a:endParaRPr>
                    </a:p>
                  </a:txBody>
                  <a:tcPr marL="105731" marR="105731" marT="105731" marB="52866">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385779045"/>
                  </a:ext>
                </a:extLst>
              </a:tr>
            </a:tbl>
          </a:graphicData>
        </a:graphic>
      </p:graphicFrame>
      <p:sp>
        <p:nvSpPr>
          <p:cNvPr id="6" name="Metin kutusu 5">
            <a:extLst>
              <a:ext uri="{FF2B5EF4-FFF2-40B4-BE49-F238E27FC236}">
                <a16:creationId xmlns:a16="http://schemas.microsoft.com/office/drawing/2014/main" id="{68F57B16-A6CA-240A-7F0E-1AD4DBB46550}"/>
              </a:ext>
            </a:extLst>
          </p:cNvPr>
          <p:cNvSpPr txBox="1"/>
          <p:nvPr/>
        </p:nvSpPr>
        <p:spPr>
          <a:xfrm>
            <a:off x="4409702" y="5380672"/>
            <a:ext cx="7718290" cy="1200329"/>
          </a:xfrm>
          <a:prstGeom prst="rect">
            <a:avLst/>
          </a:prstGeom>
          <a:noFill/>
        </p:spPr>
        <p:txBody>
          <a:bodyPr wrap="square" rtlCol="0">
            <a:spAutoFit/>
          </a:bodyPr>
          <a:lstStyle/>
          <a:p>
            <a:r>
              <a:rPr lang="tr-TR" dirty="0">
                <a:latin typeface="Amasis MT Pro Medium" panose="02040604050005020304" pitchFamily="18" charset="-94"/>
              </a:rPr>
              <a:t>TEK 4103E </a:t>
            </a:r>
            <a:r>
              <a:rPr lang="tr-TR" dirty="0" err="1">
                <a:latin typeface="Amasis MT Pro Medium" panose="02040604050005020304" pitchFamily="18" charset="-94"/>
              </a:rPr>
              <a:t>Textile</a:t>
            </a:r>
            <a:r>
              <a:rPr lang="tr-TR" dirty="0">
                <a:latin typeface="Amasis MT Pro Medium" panose="02040604050005020304" pitchFamily="18" charset="-94"/>
              </a:rPr>
              <a:t> </a:t>
            </a:r>
            <a:r>
              <a:rPr lang="tr-TR" dirty="0" err="1">
                <a:latin typeface="Amasis MT Pro Medium" panose="02040604050005020304" pitchFamily="18" charset="-94"/>
              </a:rPr>
              <a:t>Laboratory</a:t>
            </a:r>
            <a:r>
              <a:rPr lang="tr-TR" dirty="0">
                <a:latin typeface="Amasis MT Pro Medium" panose="02040604050005020304" pitchFamily="18" charset="-94"/>
              </a:rPr>
              <a:t> Applications I                               7</a:t>
            </a:r>
          </a:p>
          <a:p>
            <a:endParaRPr lang="tr-TR" dirty="0">
              <a:latin typeface="Amasis MT Pro Medium" panose="02040604050005020304" pitchFamily="18" charset="-94"/>
            </a:endParaRPr>
          </a:p>
          <a:p>
            <a:r>
              <a:rPr lang="tr-TR" dirty="0">
                <a:latin typeface="Amasis MT Pro Medium" panose="02040604050005020304" pitchFamily="18" charset="-94"/>
              </a:rPr>
              <a:t>TEK 4104E </a:t>
            </a:r>
            <a:r>
              <a:rPr lang="en-US" dirty="0">
                <a:latin typeface="Amasis MT Pro Medium" panose="02040604050005020304" pitchFamily="18" charset="-94"/>
              </a:rPr>
              <a:t>Textile Laboratory Applications I</a:t>
            </a:r>
            <a:r>
              <a:rPr lang="tr-TR" dirty="0">
                <a:latin typeface="Amasis MT Pro Medium" panose="02040604050005020304" pitchFamily="18" charset="-94"/>
              </a:rPr>
              <a:t>I                              8  </a:t>
            </a:r>
            <a:endParaRPr lang="en-US" dirty="0">
              <a:latin typeface="Amasis MT Pro Medium" panose="02040604050005020304" pitchFamily="18" charset="-94"/>
            </a:endParaRPr>
          </a:p>
          <a:p>
            <a:endParaRPr lang="tr-TR" dirty="0"/>
          </a:p>
        </p:txBody>
      </p:sp>
    </p:spTree>
    <p:extLst>
      <p:ext uri="{BB962C8B-B14F-4D97-AF65-F5344CB8AC3E}">
        <p14:creationId xmlns:p14="http://schemas.microsoft.com/office/powerpoint/2010/main" val="3270072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AFD865F-AFD3-4FB1-AD89-A0EC00FFA99D}"/>
            </a:ext>
          </a:extLst>
        </p:cNvPr>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71C571CC-96DD-0424-3D61-DACFD36F06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0069D504-28E0-EFB2-7126-C9DFC76106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sp>
        <p:nvSpPr>
          <p:cNvPr id="4" name="Metin kutusu 3">
            <a:extLst>
              <a:ext uri="{FF2B5EF4-FFF2-40B4-BE49-F238E27FC236}">
                <a16:creationId xmlns:a16="http://schemas.microsoft.com/office/drawing/2014/main" id="{F13EF009-88A0-A891-1B51-3004DDD706F8}"/>
              </a:ext>
            </a:extLst>
          </p:cNvPr>
          <p:cNvSpPr txBox="1"/>
          <p:nvPr/>
        </p:nvSpPr>
        <p:spPr>
          <a:xfrm>
            <a:off x="64008" y="2653800"/>
            <a:ext cx="3986799" cy="3335519"/>
          </a:xfrm>
          <a:prstGeom prst="rect">
            <a:avLst/>
          </a:prstGeom>
        </p:spPr>
        <p:txBody>
          <a:bodyPr vert="horz" lIns="0" tIns="45720" rIns="0" bIns="45720" rtlCol="0">
            <a:normAutofit/>
          </a:bodyPr>
          <a:lstStyle/>
          <a:p>
            <a:pPr marL="201168" marR="0" lvl="1" algn="ctr" defTabSz="914400" fontAlgn="auto">
              <a:lnSpc>
                <a:spcPct val="90000"/>
              </a:lnSpc>
              <a:spcBef>
                <a:spcPts val="200"/>
              </a:spcBef>
              <a:spcAft>
                <a:spcPts val="400"/>
              </a:spcAft>
              <a:buClr>
                <a:schemeClr val="accent1"/>
              </a:buClr>
              <a:buSzPct val="95000"/>
              <a:buFont typeface="Calibri" panose="020F0502020204030204" pitchFamily="34" charset="0"/>
              <a:tabLst/>
              <a:defRPr/>
            </a:pPr>
            <a:r>
              <a:rPr kumimoji="0" lang="nn-NO" sz="2400" b="0" i="0" u="none" strike="noStrike" cap="none" spc="0" normalizeH="0" baseline="0" noProof="0" dirty="0">
                <a:ln>
                  <a:noFill/>
                </a:ln>
                <a:solidFill>
                  <a:srgbClr val="FFFFFF"/>
                </a:solidFill>
                <a:effectLst/>
                <a:uLnTx/>
                <a:uFillTx/>
                <a:latin typeface="Amasis MT Pro Medium" panose="02040604050005020304" pitchFamily="18" charset="-94"/>
              </a:rPr>
              <a:t>İPLIK – KUMAŞ TEKNOLOJISI VE TASARIMI</a:t>
            </a:r>
            <a:r>
              <a:rPr kumimoji="0" lang="tr-TR" sz="2400" b="0" i="0" u="none" strike="noStrike" cap="none" spc="0" normalizeH="0" baseline="0" noProof="0" dirty="0">
                <a:ln>
                  <a:noFill/>
                </a:ln>
                <a:solidFill>
                  <a:srgbClr val="FFFFFF"/>
                </a:solidFill>
                <a:effectLst/>
                <a:uLnTx/>
                <a:uFillTx/>
                <a:latin typeface="Amasis MT Pro Medium" panose="02040604050005020304" pitchFamily="18" charset="-94"/>
              </a:rPr>
              <a:t> MODÜLÜ</a:t>
            </a:r>
            <a:endParaRPr kumimoji="0" lang="nn-NO" sz="2400" b="0" i="0" u="none" strike="noStrike" cap="none" spc="0" normalizeH="0" baseline="0" noProof="0" dirty="0">
              <a:ln>
                <a:noFill/>
              </a:ln>
              <a:solidFill>
                <a:srgbClr val="FFFFFF"/>
              </a:solidFill>
              <a:effectLst/>
              <a:uLnTx/>
              <a:uFillTx/>
              <a:latin typeface="Amasis MT Pro Medium" panose="02040604050005020304" pitchFamily="18" charset="-94"/>
            </a:endParaRPr>
          </a:p>
          <a:p>
            <a:pPr marL="201168" marR="0" lvl="1" algn="ctr" defTabSz="914400" fontAlgn="auto">
              <a:lnSpc>
                <a:spcPct val="90000"/>
              </a:lnSpc>
              <a:spcBef>
                <a:spcPts val="200"/>
              </a:spcBef>
              <a:spcAft>
                <a:spcPts val="400"/>
              </a:spcAft>
              <a:buClr>
                <a:schemeClr val="accent1"/>
              </a:buClr>
              <a:buSzPct val="95000"/>
              <a:buFont typeface="Calibri" panose="020F0502020204030204" pitchFamily="34" charset="0"/>
              <a:tabLst/>
              <a:defRPr/>
            </a:pPr>
            <a:endParaRPr kumimoji="0" lang="en-US" sz="2400" b="0" i="0" u="none" strike="noStrike" cap="none" spc="0" normalizeH="0" baseline="0" noProof="0" dirty="0">
              <a:ln>
                <a:noFill/>
              </a:ln>
              <a:solidFill>
                <a:srgbClr val="FFFFFF"/>
              </a:solidFill>
              <a:effectLst/>
              <a:uLnTx/>
              <a:uFillTx/>
              <a:latin typeface="Amasis MT Pro Medium" panose="02040604050005020304" pitchFamily="18" charset="-94"/>
            </a:endParaRPr>
          </a:p>
        </p:txBody>
      </p:sp>
      <p:sp>
        <p:nvSpPr>
          <p:cNvPr id="21" name="Rectangle 20">
            <a:extLst>
              <a:ext uri="{FF2B5EF4-FFF2-40B4-BE49-F238E27FC236}">
                <a16:creationId xmlns:a16="http://schemas.microsoft.com/office/drawing/2014/main" id="{8AE3D685-784F-DE4E-BD47-6F91196C5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graphicFrame>
        <p:nvGraphicFramePr>
          <p:cNvPr id="5" name="Tablo 4">
            <a:extLst>
              <a:ext uri="{FF2B5EF4-FFF2-40B4-BE49-F238E27FC236}">
                <a16:creationId xmlns:a16="http://schemas.microsoft.com/office/drawing/2014/main" id="{4E4282DB-548A-1AF6-9CB3-F03FC74E5077}"/>
              </a:ext>
            </a:extLst>
          </p:cNvPr>
          <p:cNvGraphicFramePr>
            <a:graphicFrameLocks noGrp="1"/>
          </p:cNvGraphicFramePr>
          <p:nvPr>
            <p:extLst>
              <p:ext uri="{D42A27DB-BD31-4B8C-83A1-F6EECF244321}">
                <p14:modId xmlns:p14="http://schemas.microsoft.com/office/powerpoint/2010/main" val="1007291269"/>
              </p:ext>
            </p:extLst>
          </p:nvPr>
        </p:nvGraphicFramePr>
        <p:xfrm>
          <a:off x="4356430" y="168779"/>
          <a:ext cx="7340880" cy="4970041"/>
        </p:xfrm>
        <a:graphic>
          <a:graphicData uri="http://schemas.openxmlformats.org/drawingml/2006/table">
            <a:tbl>
              <a:tblPr firstRow="1" bandRow="1">
                <a:noFill/>
              </a:tblPr>
              <a:tblGrid>
                <a:gridCol w="1276126">
                  <a:extLst>
                    <a:ext uri="{9D8B030D-6E8A-4147-A177-3AD203B41FA5}">
                      <a16:colId xmlns:a16="http://schemas.microsoft.com/office/drawing/2014/main" val="3623559279"/>
                    </a:ext>
                  </a:extLst>
                </a:gridCol>
                <a:gridCol w="4871482">
                  <a:extLst>
                    <a:ext uri="{9D8B030D-6E8A-4147-A177-3AD203B41FA5}">
                      <a16:colId xmlns:a16="http://schemas.microsoft.com/office/drawing/2014/main" val="3911117039"/>
                    </a:ext>
                  </a:extLst>
                </a:gridCol>
                <a:gridCol w="1193272">
                  <a:extLst>
                    <a:ext uri="{9D8B030D-6E8A-4147-A177-3AD203B41FA5}">
                      <a16:colId xmlns:a16="http://schemas.microsoft.com/office/drawing/2014/main" val="2781909009"/>
                    </a:ext>
                  </a:extLst>
                </a:gridCol>
              </a:tblGrid>
              <a:tr h="824485">
                <a:tc>
                  <a:txBody>
                    <a:bodyPr/>
                    <a:lstStyle/>
                    <a:p>
                      <a:pPr algn="ctr">
                        <a:lnSpc>
                          <a:spcPct val="115000"/>
                        </a:lnSpc>
                        <a:spcAft>
                          <a:spcPts val="0"/>
                        </a:spcAft>
                      </a:pPr>
                      <a:r>
                        <a:rPr lang="tr-TR" sz="1900" b="0" kern="1200" cap="none" spc="60">
                          <a:solidFill>
                            <a:schemeClr val="bg1"/>
                          </a:solidFill>
                          <a:latin typeface="Amasis MT Pro Medium" panose="02040604050005020304" pitchFamily="18" charset="-94"/>
                          <a:ea typeface="Times New Roman"/>
                          <a:cs typeface="Calibri"/>
                        </a:rPr>
                        <a:t>Dersin </a:t>
                      </a:r>
                      <a:endParaRPr lang="tr-TR" sz="1900" b="0" cap="none" spc="60">
                        <a:solidFill>
                          <a:schemeClr val="bg1"/>
                        </a:solidFill>
                        <a:latin typeface="Amasis MT Pro Medium" panose="02040604050005020304" pitchFamily="18" charset="-94"/>
                        <a:ea typeface="Calibri"/>
                        <a:cs typeface="Times New Roman"/>
                      </a:endParaRPr>
                    </a:p>
                    <a:p>
                      <a:pPr algn="ctr">
                        <a:lnSpc>
                          <a:spcPct val="115000"/>
                        </a:lnSpc>
                        <a:spcAft>
                          <a:spcPts val="0"/>
                        </a:spcAft>
                      </a:pPr>
                      <a:r>
                        <a:rPr lang="tr-TR" sz="1900" b="0" kern="1200" cap="none" spc="60">
                          <a:solidFill>
                            <a:schemeClr val="bg1"/>
                          </a:solidFill>
                          <a:latin typeface="Amasis MT Pro Medium" panose="02040604050005020304" pitchFamily="18" charset="-94"/>
                          <a:ea typeface="Times New Roman"/>
                          <a:cs typeface="Calibri"/>
                        </a:rPr>
                        <a:t>Kodu:</a:t>
                      </a:r>
                      <a:endParaRPr lang="tr-TR" sz="1900" b="0" cap="none" spc="60">
                        <a:solidFill>
                          <a:schemeClr val="bg1"/>
                        </a:solidFill>
                        <a:latin typeface="Amasis MT Pro Medium" panose="02040604050005020304" pitchFamily="18" charset="-94"/>
                        <a:ea typeface="Calibri"/>
                        <a:cs typeface="Times New Roman"/>
                      </a:endParaRPr>
                    </a:p>
                  </a:txBody>
                  <a:tcPr marL="105731" marR="105731" marT="105731" marB="52866" anchor="ctr">
                    <a:lnL w="12700" cmpd="sng">
                      <a:noFill/>
                    </a:lnL>
                    <a:lnR w="12700" cmpd="sng">
                      <a:noFill/>
                    </a:lnR>
                    <a:lnT w="19050" cap="flat" cmpd="sng" algn="ctr">
                      <a:noFill/>
                      <a:prstDash val="solid"/>
                    </a:lnT>
                    <a:lnB w="38100" cmpd="sng">
                      <a:noFill/>
                    </a:lnB>
                    <a:solidFill>
                      <a:schemeClr val="accent1"/>
                    </a:solidFill>
                  </a:tcPr>
                </a:tc>
                <a:tc>
                  <a:txBody>
                    <a:bodyPr/>
                    <a:lstStyle/>
                    <a:p>
                      <a:pPr algn="ctr">
                        <a:lnSpc>
                          <a:spcPct val="115000"/>
                        </a:lnSpc>
                        <a:spcAft>
                          <a:spcPts val="0"/>
                        </a:spcAft>
                      </a:pPr>
                      <a:r>
                        <a:rPr lang="tr-TR" sz="1900" b="0" kern="1200" cap="none" spc="60" dirty="0">
                          <a:solidFill>
                            <a:schemeClr val="bg1"/>
                          </a:solidFill>
                          <a:latin typeface="Amasis MT Pro Medium" panose="02040604050005020304" pitchFamily="18" charset="-94"/>
                          <a:ea typeface="Times New Roman"/>
                          <a:cs typeface="Calibri"/>
                        </a:rPr>
                        <a:t>Dersin Adı: </a:t>
                      </a:r>
                      <a:endParaRPr lang="tr-TR" sz="1900" b="0" cap="none" spc="60" dirty="0">
                        <a:solidFill>
                          <a:schemeClr val="bg1"/>
                        </a:solidFill>
                        <a:latin typeface="Amasis MT Pro Medium" panose="02040604050005020304" pitchFamily="18" charset="-94"/>
                        <a:ea typeface="Calibri"/>
                        <a:cs typeface="Times New Roman"/>
                      </a:endParaRPr>
                    </a:p>
                  </a:txBody>
                  <a:tcPr marL="105731" marR="105731" marT="105731" marB="52866" anchor="ctr">
                    <a:lnL w="12700" cmpd="sng">
                      <a:noFill/>
                    </a:lnL>
                    <a:lnR w="12700" cmpd="sng">
                      <a:noFill/>
                    </a:lnR>
                    <a:lnT w="19050" cap="flat" cmpd="sng" algn="ctr">
                      <a:noFill/>
                      <a:prstDash val="solid"/>
                    </a:lnT>
                    <a:lnB w="38100" cmpd="sng">
                      <a:noFill/>
                    </a:lnB>
                    <a:solidFill>
                      <a:schemeClr val="accent1"/>
                    </a:solidFill>
                  </a:tcPr>
                </a:tc>
                <a:tc>
                  <a:txBody>
                    <a:bodyPr/>
                    <a:lstStyle/>
                    <a:p>
                      <a:pPr algn="ctr">
                        <a:lnSpc>
                          <a:spcPct val="115000"/>
                        </a:lnSpc>
                        <a:spcAft>
                          <a:spcPts val="0"/>
                        </a:spcAft>
                      </a:pPr>
                      <a:r>
                        <a:rPr lang="tr-TR" sz="1900" b="0" kern="1200" cap="none" spc="60">
                          <a:solidFill>
                            <a:schemeClr val="bg1"/>
                          </a:solidFill>
                          <a:latin typeface="Amasis MT Pro Medium" panose="02040604050005020304" pitchFamily="18" charset="-94"/>
                          <a:ea typeface="Times New Roman"/>
                          <a:cs typeface="Calibri"/>
                        </a:rPr>
                        <a:t>Yarıyıl</a:t>
                      </a:r>
                      <a:endParaRPr lang="tr-TR" sz="1900" b="0" cap="none" spc="60">
                        <a:solidFill>
                          <a:schemeClr val="bg1"/>
                        </a:solidFill>
                        <a:latin typeface="Amasis MT Pro Medium" panose="02040604050005020304" pitchFamily="18" charset="-94"/>
                        <a:ea typeface="Calibri"/>
                        <a:cs typeface="Times New Roman"/>
                      </a:endParaRPr>
                    </a:p>
                  </a:txBody>
                  <a:tcPr marL="105731" marR="105731" marT="105731" marB="52866" anchor="ctr">
                    <a:lnL w="12700" cmpd="sng">
                      <a:noFill/>
                    </a:lnL>
                    <a:lnR w="12700" cmpd="sng">
                      <a:noFill/>
                    </a:lnR>
                    <a:lnT w="19050" cap="flat" cmpd="sng" algn="ctr">
                      <a:noFill/>
                      <a:prstDash val="solid"/>
                    </a:lnT>
                    <a:lnB w="38100" cmpd="sng">
                      <a:noFill/>
                    </a:lnB>
                    <a:solidFill>
                      <a:schemeClr val="accent1"/>
                    </a:solidFill>
                  </a:tcPr>
                </a:tc>
                <a:extLst>
                  <a:ext uri="{0D108BD9-81ED-4DB2-BD59-A6C34878D82A}">
                    <a16:rowId xmlns:a16="http://schemas.microsoft.com/office/drawing/2014/main" val="3754791452"/>
                  </a:ext>
                </a:extLst>
              </a:tr>
              <a:tr h="431737">
                <a:tc>
                  <a:txBody>
                    <a:bodyPr/>
                    <a:lstStyle/>
                    <a:p>
                      <a:pPr marR="71755" algn="ctr" fontAlgn="ctr">
                        <a:lnSpc>
                          <a:spcPct val="115000"/>
                        </a:lnSpc>
                        <a:spcAft>
                          <a:spcPts val="0"/>
                        </a:spcAft>
                      </a:pPr>
                      <a:r>
                        <a:rPr lang="tr-TR" sz="1800" kern="1200" dirty="0">
                          <a:solidFill>
                            <a:srgbClr val="000000"/>
                          </a:solidFill>
                          <a:latin typeface="Amasis MT Pro Medium" panose="02040604050005020304" pitchFamily="18" charset="-94"/>
                          <a:ea typeface="Times New Roman"/>
                          <a:cs typeface="Calibri"/>
                        </a:rPr>
                        <a:t>TEK 3405</a:t>
                      </a:r>
                      <a:endParaRPr lang="tr-TR" sz="1800" dirty="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38100" cmpd="sng">
                      <a:noFill/>
                    </a:lnT>
                    <a:lnB w="12700" cap="flat" cmpd="sng" algn="ctr">
                      <a:noFill/>
                      <a:prstDash val="solid"/>
                    </a:lnB>
                    <a:noFill/>
                  </a:tcPr>
                </a:tc>
                <a:tc>
                  <a:txBody>
                    <a:bodyPr/>
                    <a:lstStyle/>
                    <a:p>
                      <a:pPr marR="71755" fontAlgn="b">
                        <a:lnSpc>
                          <a:spcPct val="115000"/>
                        </a:lnSpc>
                        <a:spcAft>
                          <a:spcPts val="0"/>
                        </a:spcAft>
                      </a:pPr>
                      <a:r>
                        <a:rPr lang="tr-TR" sz="1800" kern="1200" dirty="0">
                          <a:solidFill>
                            <a:srgbClr val="000000"/>
                          </a:solidFill>
                          <a:latin typeface="Amasis MT Pro Medium" panose="02040604050005020304" pitchFamily="18" charset="-94"/>
                          <a:ea typeface="Times New Roman"/>
                          <a:cs typeface="Calibri"/>
                        </a:rPr>
                        <a:t>Bilgisayarlı Kumaş Tasarımı</a:t>
                      </a:r>
                      <a:endParaRPr lang="tr-TR" sz="1800" dirty="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38100" cmpd="sng">
                      <a:noFill/>
                    </a:lnT>
                    <a:lnB w="12700" cap="flat" cmpd="sng" algn="ctr">
                      <a:noFill/>
                      <a:prstDash val="solid"/>
                    </a:lnB>
                    <a:noFill/>
                  </a:tcPr>
                </a:tc>
                <a:tc>
                  <a:txBody>
                    <a:bodyPr/>
                    <a:lstStyle/>
                    <a:p>
                      <a:pPr marR="71755" algn="ctr" fontAlgn="ctr">
                        <a:lnSpc>
                          <a:spcPct val="115000"/>
                        </a:lnSpc>
                        <a:spcAft>
                          <a:spcPts val="0"/>
                        </a:spcAft>
                      </a:pPr>
                      <a:r>
                        <a:rPr lang="tr-TR" sz="1800" kern="1200" dirty="0">
                          <a:solidFill>
                            <a:srgbClr val="000000"/>
                          </a:solidFill>
                          <a:latin typeface="Amasis MT Pro Medium" panose="02040604050005020304" pitchFamily="18" charset="-94"/>
                          <a:ea typeface="Times New Roman"/>
                          <a:cs typeface="Calibri"/>
                        </a:rPr>
                        <a:t>5</a:t>
                      </a:r>
                      <a:endParaRPr lang="tr-TR" sz="1800" dirty="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38100" cmpd="sng">
                      <a:noFill/>
                    </a:lnT>
                    <a:lnB w="12700" cap="flat" cmpd="sng" algn="ctr">
                      <a:noFill/>
                      <a:prstDash val="solid"/>
                    </a:lnB>
                    <a:noFill/>
                  </a:tcPr>
                </a:tc>
                <a:extLst>
                  <a:ext uri="{0D108BD9-81ED-4DB2-BD59-A6C34878D82A}">
                    <a16:rowId xmlns:a16="http://schemas.microsoft.com/office/drawing/2014/main" val="2964772312"/>
                  </a:ext>
                </a:extLst>
              </a:tr>
              <a:tr h="431737">
                <a:tc>
                  <a:txBody>
                    <a:bodyPr/>
                    <a:lstStyle/>
                    <a:p>
                      <a:pPr marR="71755" algn="ctr" fontAlgn="ctr">
                        <a:lnSpc>
                          <a:spcPct val="115000"/>
                        </a:lnSpc>
                        <a:spcAft>
                          <a:spcPts val="0"/>
                        </a:spcAft>
                      </a:pPr>
                      <a:r>
                        <a:rPr lang="tr-TR" sz="1800" kern="1200">
                          <a:solidFill>
                            <a:srgbClr val="000000"/>
                          </a:solidFill>
                          <a:latin typeface="Amasis MT Pro Medium" panose="02040604050005020304" pitchFamily="18" charset="-94"/>
                          <a:ea typeface="Times New Roman"/>
                          <a:cs typeface="Calibri"/>
                        </a:rPr>
                        <a:t>TEK 3407</a:t>
                      </a:r>
                      <a:endParaRPr lang="tr-TR" sz="180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marR="71755" fontAlgn="b">
                        <a:lnSpc>
                          <a:spcPct val="115000"/>
                        </a:lnSpc>
                        <a:spcAft>
                          <a:spcPts val="0"/>
                        </a:spcAft>
                      </a:pPr>
                      <a:r>
                        <a:rPr lang="tr-TR" sz="1800" kern="1200" dirty="0">
                          <a:solidFill>
                            <a:srgbClr val="000000"/>
                          </a:solidFill>
                          <a:latin typeface="Amasis MT Pro Medium" panose="02040604050005020304" pitchFamily="18" charset="-94"/>
                          <a:ea typeface="Times New Roman"/>
                          <a:cs typeface="Calibri"/>
                        </a:rPr>
                        <a:t>Dokuma Konstrüksiyonu</a:t>
                      </a:r>
                      <a:endParaRPr lang="tr-TR" sz="1800" dirty="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marR="71755" algn="ctr" fontAlgn="ctr">
                        <a:lnSpc>
                          <a:spcPct val="115000"/>
                        </a:lnSpc>
                        <a:spcAft>
                          <a:spcPts val="0"/>
                        </a:spcAft>
                      </a:pPr>
                      <a:r>
                        <a:rPr lang="tr-TR" sz="1800" kern="1200" dirty="0">
                          <a:solidFill>
                            <a:srgbClr val="000000"/>
                          </a:solidFill>
                          <a:latin typeface="Amasis MT Pro Medium" panose="02040604050005020304" pitchFamily="18" charset="-94"/>
                          <a:ea typeface="Times New Roman"/>
                          <a:cs typeface="Calibri"/>
                        </a:rPr>
                        <a:t>5</a:t>
                      </a:r>
                      <a:endParaRPr lang="tr-TR" sz="1800" dirty="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3142534209"/>
                  </a:ext>
                </a:extLst>
              </a:tr>
              <a:tr h="715449">
                <a:tc>
                  <a:txBody>
                    <a:bodyPr/>
                    <a:lstStyle/>
                    <a:p>
                      <a:pPr marR="71755" algn="ctr" fontAlgn="ctr">
                        <a:lnSpc>
                          <a:spcPct val="115000"/>
                        </a:lnSpc>
                        <a:spcAft>
                          <a:spcPts val="0"/>
                        </a:spcAft>
                      </a:pPr>
                      <a:r>
                        <a:rPr lang="tr-TR" sz="1800" kern="1200" dirty="0">
                          <a:solidFill>
                            <a:srgbClr val="000000"/>
                          </a:solidFill>
                          <a:latin typeface="Amasis MT Pro Medium" panose="02040604050005020304" pitchFamily="18" charset="-94"/>
                          <a:ea typeface="Times New Roman"/>
                          <a:cs typeface="Calibri"/>
                        </a:rPr>
                        <a:t>TEK 3406E</a:t>
                      </a:r>
                      <a:endParaRPr lang="tr-TR" sz="1800" dirty="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12700" cmpd="sng">
                      <a:noFill/>
                      <a:prstDash val="solid"/>
                    </a:lnT>
                    <a:lnB w="12700" cap="flat" cmpd="sng" algn="ctr">
                      <a:noFill/>
                      <a:prstDash val="solid"/>
                    </a:lnB>
                    <a:noFill/>
                  </a:tcPr>
                </a:tc>
                <a:tc>
                  <a:txBody>
                    <a:bodyPr/>
                    <a:lstStyle/>
                    <a:p>
                      <a:pPr marR="71755" fontAlgn="ctr">
                        <a:lnSpc>
                          <a:spcPct val="115000"/>
                        </a:lnSpc>
                        <a:spcAft>
                          <a:spcPts val="0"/>
                        </a:spcAft>
                      </a:pPr>
                      <a:r>
                        <a:rPr lang="tr-TR" sz="1800" kern="1200" dirty="0" err="1">
                          <a:solidFill>
                            <a:srgbClr val="000000"/>
                          </a:solidFill>
                          <a:latin typeface="Amasis MT Pro Medium" panose="02040604050005020304" pitchFamily="18" charset="-94"/>
                          <a:ea typeface="Times New Roman"/>
                          <a:cs typeface="Calibri"/>
                        </a:rPr>
                        <a:t>Weft</a:t>
                      </a:r>
                      <a:r>
                        <a:rPr lang="tr-TR" sz="1800" kern="1200" dirty="0">
                          <a:solidFill>
                            <a:srgbClr val="000000"/>
                          </a:solidFill>
                          <a:latin typeface="Amasis MT Pro Medium" panose="02040604050005020304" pitchFamily="18" charset="-94"/>
                          <a:ea typeface="Times New Roman"/>
                          <a:cs typeface="Calibri"/>
                        </a:rPr>
                        <a:t> </a:t>
                      </a:r>
                      <a:r>
                        <a:rPr lang="tr-TR" sz="1800" kern="1200" dirty="0" err="1">
                          <a:solidFill>
                            <a:srgbClr val="000000"/>
                          </a:solidFill>
                          <a:latin typeface="Amasis MT Pro Medium" panose="02040604050005020304" pitchFamily="18" charset="-94"/>
                          <a:ea typeface="Times New Roman"/>
                          <a:cs typeface="Calibri"/>
                        </a:rPr>
                        <a:t>Knitting</a:t>
                      </a:r>
                      <a:r>
                        <a:rPr lang="tr-TR" sz="1800" kern="1200" dirty="0">
                          <a:solidFill>
                            <a:srgbClr val="000000"/>
                          </a:solidFill>
                          <a:latin typeface="Amasis MT Pro Medium" panose="02040604050005020304" pitchFamily="18" charset="-94"/>
                          <a:ea typeface="Times New Roman"/>
                          <a:cs typeface="Calibri"/>
                        </a:rPr>
                        <a:t> </a:t>
                      </a:r>
                      <a:r>
                        <a:rPr lang="tr-TR" sz="1800" kern="1200" dirty="0" err="1">
                          <a:solidFill>
                            <a:srgbClr val="000000"/>
                          </a:solidFill>
                          <a:latin typeface="Amasis MT Pro Medium" panose="02040604050005020304" pitchFamily="18" charset="-94"/>
                          <a:ea typeface="Times New Roman"/>
                          <a:cs typeface="Calibri"/>
                        </a:rPr>
                        <a:t>Technology</a:t>
                      </a:r>
                      <a:endParaRPr lang="tr-TR" sz="1800" dirty="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12700" cmpd="sng">
                      <a:noFill/>
                      <a:prstDash val="solid"/>
                    </a:lnT>
                    <a:lnB w="12700" cap="flat" cmpd="sng" algn="ctr">
                      <a:noFill/>
                      <a:prstDash val="solid"/>
                    </a:lnB>
                    <a:noFill/>
                  </a:tcPr>
                </a:tc>
                <a:tc>
                  <a:txBody>
                    <a:bodyPr/>
                    <a:lstStyle/>
                    <a:p>
                      <a:pPr marR="71755" algn="ctr">
                        <a:lnSpc>
                          <a:spcPct val="115000"/>
                        </a:lnSpc>
                        <a:spcAft>
                          <a:spcPts val="0"/>
                        </a:spcAft>
                      </a:pPr>
                      <a:r>
                        <a:rPr lang="tr-TR" sz="1800" kern="1200" dirty="0">
                          <a:solidFill>
                            <a:srgbClr val="000000"/>
                          </a:solidFill>
                          <a:latin typeface="Amasis MT Pro Medium" panose="02040604050005020304" pitchFamily="18" charset="-94"/>
                          <a:ea typeface="Times New Roman"/>
                          <a:cs typeface="Calibri"/>
                        </a:rPr>
                        <a:t>6</a:t>
                      </a:r>
                      <a:endParaRPr lang="tr-TR" sz="1800" dirty="0">
                        <a:latin typeface="Amasis MT Pro Medium" panose="02040604050005020304" pitchFamily="18" charset="-94"/>
                        <a:ea typeface="Calibri"/>
                        <a:cs typeface="Times New Roman"/>
                      </a:endParaRPr>
                    </a:p>
                  </a:txBody>
                  <a:tcPr>
                    <a:lnL w="12700" cmpd="sng">
                      <a:noFill/>
                      <a:prstDash val="solid"/>
                    </a:lnL>
                    <a:lnR w="12700" cmpd="sng">
                      <a:noFill/>
                      <a:prstDash val="solid"/>
                    </a:lnR>
                    <a:lnT w="12700" cmpd="sng">
                      <a:noFill/>
                      <a:prstDash val="solid"/>
                    </a:lnT>
                    <a:lnB w="12700" cap="flat" cmpd="sng" algn="ctr">
                      <a:noFill/>
                      <a:prstDash val="solid"/>
                    </a:lnB>
                    <a:noFill/>
                  </a:tcPr>
                </a:tc>
                <a:extLst>
                  <a:ext uri="{0D108BD9-81ED-4DB2-BD59-A6C34878D82A}">
                    <a16:rowId xmlns:a16="http://schemas.microsoft.com/office/drawing/2014/main" val="724414968"/>
                  </a:ext>
                </a:extLst>
              </a:tr>
              <a:tr h="715449">
                <a:tc>
                  <a:txBody>
                    <a:bodyPr/>
                    <a:lstStyle/>
                    <a:p>
                      <a:pPr marR="71755" algn="ctr" fontAlgn="ctr">
                        <a:lnSpc>
                          <a:spcPct val="115000"/>
                        </a:lnSpc>
                        <a:spcAft>
                          <a:spcPts val="0"/>
                        </a:spcAft>
                      </a:pPr>
                      <a:r>
                        <a:rPr lang="tr-TR" sz="1800" kern="1200">
                          <a:solidFill>
                            <a:srgbClr val="000000"/>
                          </a:solidFill>
                          <a:latin typeface="Amasis MT Pro Medium" panose="02040604050005020304" pitchFamily="18" charset="-94"/>
                          <a:ea typeface="Times New Roman"/>
                          <a:cs typeface="Calibri"/>
                        </a:rPr>
                        <a:t>TEK3018</a:t>
                      </a:r>
                      <a:endParaRPr lang="tr-TR" sz="180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marR="71755" fontAlgn="ctr">
                        <a:lnSpc>
                          <a:spcPct val="115000"/>
                        </a:lnSpc>
                        <a:spcAft>
                          <a:spcPts val="0"/>
                        </a:spcAft>
                      </a:pPr>
                      <a:r>
                        <a:rPr lang="tr-TR" sz="1800" kern="1200">
                          <a:solidFill>
                            <a:srgbClr val="000000"/>
                          </a:solidFill>
                          <a:latin typeface="Amasis MT Pro Medium" panose="02040604050005020304" pitchFamily="18" charset="-94"/>
                          <a:ea typeface="Times New Roman"/>
                          <a:cs typeface="Calibri"/>
                        </a:rPr>
                        <a:t>Yeni İplikçilik Sistemleri</a:t>
                      </a:r>
                      <a:endParaRPr lang="tr-TR" sz="180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marR="71755" algn="ctr">
                        <a:lnSpc>
                          <a:spcPct val="115000"/>
                        </a:lnSpc>
                        <a:spcAft>
                          <a:spcPts val="0"/>
                        </a:spcAft>
                      </a:pPr>
                      <a:r>
                        <a:rPr lang="tr-TR" sz="1800" kern="1200" dirty="0">
                          <a:solidFill>
                            <a:srgbClr val="000000"/>
                          </a:solidFill>
                          <a:latin typeface="Amasis MT Pro Medium" panose="02040604050005020304" pitchFamily="18" charset="-94"/>
                          <a:ea typeface="Times New Roman"/>
                          <a:cs typeface="Calibri"/>
                        </a:rPr>
                        <a:t>6</a:t>
                      </a:r>
                      <a:endParaRPr lang="tr-TR" sz="1800" dirty="0">
                        <a:latin typeface="Amasis MT Pro Medium" panose="02040604050005020304" pitchFamily="18" charset="-94"/>
                        <a:ea typeface="Calibri"/>
                        <a:cs typeface="Times New Roman"/>
                      </a:endParaRPr>
                    </a:p>
                  </a:txBody>
                  <a:tcP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759628820"/>
                  </a:ext>
                </a:extLst>
              </a:tr>
              <a:tr h="462796">
                <a:tc>
                  <a:txBody>
                    <a:bodyPr/>
                    <a:lstStyle/>
                    <a:p>
                      <a:pPr marR="71755" algn="ctr" fontAlgn="ctr">
                        <a:lnSpc>
                          <a:spcPct val="115000"/>
                        </a:lnSpc>
                        <a:spcAft>
                          <a:spcPts val="0"/>
                        </a:spcAft>
                      </a:pPr>
                      <a:r>
                        <a:rPr lang="tr-TR" sz="1800" kern="1200">
                          <a:solidFill>
                            <a:srgbClr val="000000"/>
                          </a:solidFill>
                          <a:latin typeface="Amasis MT Pro Medium" panose="02040604050005020304" pitchFamily="18" charset="-94"/>
                          <a:ea typeface="Times New Roman"/>
                          <a:cs typeface="Calibri"/>
                        </a:rPr>
                        <a:t>TEK 4405</a:t>
                      </a:r>
                      <a:endParaRPr lang="tr-TR" sz="180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12700" cmpd="sng">
                      <a:noFill/>
                      <a:prstDash val="solid"/>
                    </a:lnT>
                    <a:lnB w="12700" cap="flat" cmpd="sng" algn="ctr">
                      <a:noFill/>
                      <a:prstDash val="solid"/>
                    </a:lnB>
                    <a:noFill/>
                  </a:tcPr>
                </a:tc>
                <a:tc>
                  <a:txBody>
                    <a:bodyPr/>
                    <a:lstStyle/>
                    <a:p>
                      <a:pPr marR="71755" fontAlgn="ctr">
                        <a:lnSpc>
                          <a:spcPct val="115000"/>
                        </a:lnSpc>
                        <a:spcAft>
                          <a:spcPts val="0"/>
                        </a:spcAft>
                      </a:pPr>
                      <a:r>
                        <a:rPr lang="tr-TR" sz="1800" kern="1200">
                          <a:solidFill>
                            <a:srgbClr val="000000"/>
                          </a:solidFill>
                          <a:latin typeface="Amasis MT Pro Medium" panose="02040604050005020304" pitchFamily="18" charset="-94"/>
                          <a:ea typeface="Times New Roman"/>
                          <a:cs typeface="Calibri"/>
                        </a:rPr>
                        <a:t>Kimyasal Liflerin Ring İplikçiliğinde İşlenmesi</a:t>
                      </a:r>
                      <a:endParaRPr lang="tr-TR" sz="180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12700" cmpd="sng">
                      <a:noFill/>
                      <a:prstDash val="solid"/>
                    </a:lnT>
                    <a:lnB w="12700" cap="flat" cmpd="sng" algn="ctr">
                      <a:noFill/>
                      <a:prstDash val="solid"/>
                    </a:lnB>
                    <a:noFill/>
                  </a:tcPr>
                </a:tc>
                <a:tc>
                  <a:txBody>
                    <a:bodyPr/>
                    <a:lstStyle/>
                    <a:p>
                      <a:pPr marR="71755" algn="ctr">
                        <a:lnSpc>
                          <a:spcPct val="115000"/>
                        </a:lnSpc>
                        <a:spcAft>
                          <a:spcPts val="0"/>
                        </a:spcAft>
                      </a:pPr>
                      <a:r>
                        <a:rPr lang="tr-TR" sz="1800" kern="1200" dirty="0">
                          <a:solidFill>
                            <a:srgbClr val="000000"/>
                          </a:solidFill>
                          <a:latin typeface="Amasis MT Pro Medium" panose="02040604050005020304" pitchFamily="18" charset="-94"/>
                          <a:ea typeface="Times New Roman"/>
                          <a:cs typeface="Calibri"/>
                        </a:rPr>
                        <a:t>7</a:t>
                      </a:r>
                      <a:endParaRPr lang="tr-TR" sz="1800" dirty="0">
                        <a:latin typeface="Amasis MT Pro Medium" panose="02040604050005020304" pitchFamily="18" charset="-94"/>
                        <a:ea typeface="Calibri"/>
                        <a:cs typeface="Times New Roman"/>
                      </a:endParaRPr>
                    </a:p>
                  </a:txBody>
                  <a:tcPr>
                    <a:lnL w="12700" cmpd="sng">
                      <a:noFill/>
                      <a:prstDash val="solid"/>
                    </a:lnL>
                    <a:lnR w="12700" cmpd="sng">
                      <a:noFill/>
                      <a:prstDash val="solid"/>
                    </a:lnR>
                    <a:lnT w="12700" cmpd="sng">
                      <a:noFill/>
                      <a:prstDash val="solid"/>
                    </a:lnT>
                    <a:lnB w="12700" cap="flat" cmpd="sng" algn="ctr">
                      <a:noFill/>
                      <a:prstDash val="solid"/>
                    </a:lnB>
                    <a:noFill/>
                  </a:tcPr>
                </a:tc>
                <a:extLst>
                  <a:ext uri="{0D108BD9-81ED-4DB2-BD59-A6C34878D82A}">
                    <a16:rowId xmlns:a16="http://schemas.microsoft.com/office/drawing/2014/main" val="1411784865"/>
                  </a:ext>
                </a:extLst>
              </a:tr>
              <a:tr h="462796">
                <a:tc>
                  <a:txBody>
                    <a:bodyPr/>
                    <a:lstStyle/>
                    <a:p>
                      <a:pPr marR="71755" algn="ctr" fontAlgn="ctr">
                        <a:lnSpc>
                          <a:spcPct val="115000"/>
                        </a:lnSpc>
                        <a:spcAft>
                          <a:spcPts val="0"/>
                        </a:spcAft>
                      </a:pPr>
                      <a:r>
                        <a:rPr lang="tr-TR" sz="1800" kern="1200">
                          <a:solidFill>
                            <a:srgbClr val="000000"/>
                          </a:solidFill>
                          <a:latin typeface="Amasis MT Pro Medium" panose="02040604050005020304" pitchFamily="18" charset="-94"/>
                          <a:ea typeface="Times New Roman"/>
                          <a:cs typeface="Calibri"/>
                        </a:rPr>
                        <a:t>TEK 4043</a:t>
                      </a:r>
                      <a:endParaRPr lang="tr-TR" sz="180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marR="71755" fontAlgn="ctr">
                        <a:lnSpc>
                          <a:spcPct val="115000"/>
                        </a:lnSpc>
                        <a:spcAft>
                          <a:spcPts val="0"/>
                        </a:spcAft>
                      </a:pPr>
                      <a:r>
                        <a:rPr lang="tr-TR" sz="1800" kern="1200">
                          <a:solidFill>
                            <a:srgbClr val="000000"/>
                          </a:solidFill>
                          <a:latin typeface="Amasis MT Pro Medium" panose="02040604050005020304" pitchFamily="18" charset="-94"/>
                          <a:ea typeface="Times New Roman"/>
                          <a:cs typeface="Calibri"/>
                        </a:rPr>
                        <a:t>Dokuma Makineleri</a:t>
                      </a:r>
                      <a:endParaRPr lang="tr-TR" sz="180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marR="71755" algn="ctr">
                        <a:lnSpc>
                          <a:spcPct val="115000"/>
                        </a:lnSpc>
                        <a:spcAft>
                          <a:spcPts val="0"/>
                        </a:spcAft>
                      </a:pPr>
                      <a:r>
                        <a:rPr lang="tr-TR" sz="1800" kern="1200" dirty="0">
                          <a:solidFill>
                            <a:srgbClr val="000000"/>
                          </a:solidFill>
                          <a:latin typeface="Amasis MT Pro Medium" panose="02040604050005020304" pitchFamily="18" charset="-94"/>
                          <a:ea typeface="Times New Roman"/>
                          <a:cs typeface="Calibri"/>
                        </a:rPr>
                        <a:t>7</a:t>
                      </a:r>
                      <a:endParaRPr lang="tr-TR" sz="1800" dirty="0">
                        <a:latin typeface="Amasis MT Pro Medium" panose="02040604050005020304" pitchFamily="18" charset="-94"/>
                        <a:ea typeface="Calibri"/>
                        <a:cs typeface="Times New Roman"/>
                      </a:endParaRPr>
                    </a:p>
                  </a:txBody>
                  <a:tcP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2335859619"/>
                  </a:ext>
                </a:extLst>
              </a:tr>
              <a:tr h="462796">
                <a:tc>
                  <a:txBody>
                    <a:bodyPr/>
                    <a:lstStyle/>
                    <a:p>
                      <a:pPr marR="71755" algn="ctr" fontAlgn="ctr">
                        <a:lnSpc>
                          <a:spcPct val="115000"/>
                        </a:lnSpc>
                        <a:spcAft>
                          <a:spcPts val="0"/>
                        </a:spcAft>
                      </a:pPr>
                      <a:r>
                        <a:rPr lang="tr-TR" sz="1800" kern="1200" dirty="0">
                          <a:solidFill>
                            <a:srgbClr val="000000"/>
                          </a:solidFill>
                          <a:latin typeface="Amasis MT Pro Medium" panose="02040604050005020304" pitchFamily="18" charset="-94"/>
                          <a:ea typeface="Times New Roman"/>
                          <a:cs typeface="Calibri"/>
                        </a:rPr>
                        <a:t>TEK 4414E</a:t>
                      </a:r>
                      <a:endParaRPr lang="tr-TR" sz="1800" dirty="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12700" cmpd="sng">
                      <a:noFill/>
                      <a:prstDash val="solid"/>
                    </a:lnT>
                    <a:lnB w="12700" cap="flat" cmpd="sng" algn="ctr">
                      <a:noFill/>
                      <a:prstDash val="solid"/>
                    </a:lnB>
                    <a:noFill/>
                  </a:tcPr>
                </a:tc>
                <a:tc>
                  <a:txBody>
                    <a:bodyPr/>
                    <a:lstStyle/>
                    <a:p>
                      <a:pPr marR="71755" fontAlgn="ctr">
                        <a:lnSpc>
                          <a:spcPct val="115000"/>
                        </a:lnSpc>
                        <a:spcAft>
                          <a:spcPts val="0"/>
                        </a:spcAft>
                      </a:pPr>
                      <a:r>
                        <a:rPr lang="tr-TR" sz="1800" kern="1200" dirty="0" err="1">
                          <a:solidFill>
                            <a:srgbClr val="000000"/>
                          </a:solidFill>
                          <a:latin typeface="Amasis MT Pro Medium" panose="02040604050005020304" pitchFamily="18" charset="-94"/>
                          <a:ea typeface="Times New Roman"/>
                          <a:cs typeface="Calibri"/>
                        </a:rPr>
                        <a:t>Warp</a:t>
                      </a:r>
                      <a:r>
                        <a:rPr lang="tr-TR" sz="1800" kern="1200" dirty="0">
                          <a:solidFill>
                            <a:srgbClr val="000000"/>
                          </a:solidFill>
                          <a:latin typeface="Amasis MT Pro Medium" panose="02040604050005020304" pitchFamily="18" charset="-94"/>
                          <a:ea typeface="Times New Roman"/>
                          <a:cs typeface="Calibri"/>
                        </a:rPr>
                        <a:t> </a:t>
                      </a:r>
                      <a:r>
                        <a:rPr lang="tr-TR" sz="1800" kern="1200" dirty="0" err="1">
                          <a:solidFill>
                            <a:srgbClr val="000000"/>
                          </a:solidFill>
                          <a:latin typeface="Amasis MT Pro Medium" panose="02040604050005020304" pitchFamily="18" charset="-94"/>
                          <a:ea typeface="Times New Roman"/>
                          <a:cs typeface="Calibri"/>
                        </a:rPr>
                        <a:t>Knitting</a:t>
                      </a:r>
                      <a:r>
                        <a:rPr lang="tr-TR" sz="1800" kern="1200" dirty="0">
                          <a:solidFill>
                            <a:srgbClr val="000000"/>
                          </a:solidFill>
                          <a:latin typeface="Amasis MT Pro Medium" panose="02040604050005020304" pitchFamily="18" charset="-94"/>
                          <a:ea typeface="Times New Roman"/>
                          <a:cs typeface="Calibri"/>
                        </a:rPr>
                        <a:t> </a:t>
                      </a:r>
                      <a:r>
                        <a:rPr lang="tr-TR" sz="1800" kern="1200" dirty="0" err="1">
                          <a:solidFill>
                            <a:srgbClr val="000000"/>
                          </a:solidFill>
                          <a:latin typeface="Amasis MT Pro Medium" panose="02040604050005020304" pitchFamily="18" charset="-94"/>
                          <a:ea typeface="Times New Roman"/>
                          <a:cs typeface="Calibri"/>
                        </a:rPr>
                        <a:t>Technology</a:t>
                      </a:r>
                      <a:r>
                        <a:rPr lang="tr-TR" sz="1800" kern="1200" dirty="0">
                          <a:solidFill>
                            <a:srgbClr val="000000"/>
                          </a:solidFill>
                          <a:latin typeface="Amasis MT Pro Medium" panose="02040604050005020304" pitchFamily="18" charset="-94"/>
                          <a:ea typeface="Times New Roman"/>
                          <a:cs typeface="Calibri"/>
                        </a:rPr>
                        <a:t> </a:t>
                      </a:r>
                      <a:endParaRPr lang="tr-TR" sz="1800" dirty="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12700" cmpd="sng">
                      <a:noFill/>
                      <a:prstDash val="solid"/>
                    </a:lnT>
                    <a:lnB w="12700" cap="flat" cmpd="sng" algn="ctr">
                      <a:noFill/>
                      <a:prstDash val="solid"/>
                    </a:lnB>
                    <a:noFill/>
                  </a:tcPr>
                </a:tc>
                <a:tc>
                  <a:txBody>
                    <a:bodyPr/>
                    <a:lstStyle/>
                    <a:p>
                      <a:pPr marR="71755" algn="ctr">
                        <a:lnSpc>
                          <a:spcPct val="115000"/>
                        </a:lnSpc>
                        <a:spcAft>
                          <a:spcPts val="0"/>
                        </a:spcAft>
                      </a:pPr>
                      <a:r>
                        <a:rPr lang="tr-TR" sz="1800" kern="1200" dirty="0">
                          <a:solidFill>
                            <a:srgbClr val="000000"/>
                          </a:solidFill>
                          <a:latin typeface="Amasis MT Pro Medium" panose="02040604050005020304" pitchFamily="18" charset="-94"/>
                          <a:ea typeface="Times New Roman"/>
                          <a:cs typeface="Calibri"/>
                        </a:rPr>
                        <a:t>8</a:t>
                      </a:r>
                      <a:endParaRPr lang="tr-TR" sz="1800" dirty="0">
                        <a:latin typeface="Amasis MT Pro Medium" panose="02040604050005020304" pitchFamily="18" charset="-94"/>
                        <a:ea typeface="Calibri"/>
                        <a:cs typeface="Times New Roman"/>
                      </a:endParaRPr>
                    </a:p>
                  </a:txBody>
                  <a:tcPr>
                    <a:lnL w="12700" cmpd="sng">
                      <a:noFill/>
                      <a:prstDash val="solid"/>
                    </a:lnL>
                    <a:lnR w="12700" cmpd="sng">
                      <a:noFill/>
                      <a:prstDash val="solid"/>
                    </a:lnR>
                    <a:lnT w="12700" cmpd="sng">
                      <a:noFill/>
                      <a:prstDash val="solid"/>
                    </a:lnT>
                    <a:lnB w="12700" cap="flat" cmpd="sng" algn="ctr">
                      <a:noFill/>
                      <a:prstDash val="solid"/>
                    </a:lnB>
                    <a:noFill/>
                  </a:tcPr>
                </a:tc>
                <a:extLst>
                  <a:ext uri="{0D108BD9-81ED-4DB2-BD59-A6C34878D82A}">
                    <a16:rowId xmlns:a16="http://schemas.microsoft.com/office/drawing/2014/main" val="3951183722"/>
                  </a:ext>
                </a:extLst>
              </a:tr>
              <a:tr h="462796">
                <a:tc>
                  <a:txBody>
                    <a:bodyPr/>
                    <a:lstStyle/>
                    <a:p>
                      <a:pPr marR="71755" algn="ctr" fontAlgn="ctr">
                        <a:lnSpc>
                          <a:spcPct val="115000"/>
                        </a:lnSpc>
                        <a:spcAft>
                          <a:spcPts val="0"/>
                        </a:spcAft>
                      </a:pPr>
                      <a:r>
                        <a:rPr lang="tr-TR" sz="1800" kern="1200">
                          <a:solidFill>
                            <a:srgbClr val="000000"/>
                          </a:solidFill>
                          <a:latin typeface="Amasis MT Pro Medium" panose="02040604050005020304" pitchFamily="18" charset="-94"/>
                          <a:ea typeface="Times New Roman"/>
                          <a:cs typeface="Calibri"/>
                        </a:rPr>
                        <a:t>TEK 4026</a:t>
                      </a:r>
                      <a:endParaRPr lang="tr-TR" sz="180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marR="71755" fontAlgn="ctr">
                        <a:lnSpc>
                          <a:spcPct val="115000"/>
                        </a:lnSpc>
                        <a:spcAft>
                          <a:spcPts val="0"/>
                        </a:spcAft>
                      </a:pPr>
                      <a:r>
                        <a:rPr lang="tr-TR" sz="1800" kern="1200">
                          <a:solidFill>
                            <a:srgbClr val="000000"/>
                          </a:solidFill>
                          <a:latin typeface="Amasis MT Pro Medium" panose="02040604050005020304" pitchFamily="18" charset="-94"/>
                          <a:ea typeface="Times New Roman"/>
                          <a:cs typeface="Calibri"/>
                        </a:rPr>
                        <a:t>Fantazi İplik Üretimi Ve Özellikleri</a:t>
                      </a:r>
                      <a:endParaRPr lang="tr-TR" sz="180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marR="71755" algn="ctr">
                        <a:lnSpc>
                          <a:spcPct val="115000"/>
                        </a:lnSpc>
                        <a:spcAft>
                          <a:spcPts val="0"/>
                        </a:spcAft>
                      </a:pPr>
                      <a:r>
                        <a:rPr lang="tr-TR" sz="1800" kern="1200" dirty="0">
                          <a:solidFill>
                            <a:srgbClr val="000000"/>
                          </a:solidFill>
                          <a:latin typeface="Amasis MT Pro Medium" panose="02040604050005020304" pitchFamily="18" charset="-94"/>
                          <a:ea typeface="Times New Roman"/>
                          <a:cs typeface="Calibri"/>
                        </a:rPr>
                        <a:t>8</a:t>
                      </a:r>
                      <a:endParaRPr lang="tr-TR" sz="1800" dirty="0">
                        <a:latin typeface="Amasis MT Pro Medium" panose="02040604050005020304" pitchFamily="18" charset="-94"/>
                        <a:ea typeface="Calibri"/>
                        <a:cs typeface="Times New Roman"/>
                      </a:endParaRPr>
                    </a:p>
                  </a:txBody>
                  <a:tcP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385779045"/>
                  </a:ext>
                </a:extLst>
              </a:tr>
            </a:tbl>
          </a:graphicData>
        </a:graphic>
      </p:graphicFrame>
      <p:sp>
        <p:nvSpPr>
          <p:cNvPr id="3" name="Metin kutusu 2">
            <a:extLst>
              <a:ext uri="{FF2B5EF4-FFF2-40B4-BE49-F238E27FC236}">
                <a16:creationId xmlns:a16="http://schemas.microsoft.com/office/drawing/2014/main" id="{E7DA574F-CD64-F0B4-E04A-17AD88E93932}"/>
              </a:ext>
            </a:extLst>
          </p:cNvPr>
          <p:cNvSpPr txBox="1"/>
          <p:nvPr/>
        </p:nvSpPr>
        <p:spPr>
          <a:xfrm>
            <a:off x="4356430" y="5307599"/>
            <a:ext cx="7263351" cy="92333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srgbClr val="000000"/>
                </a:solidFill>
                <a:effectLst/>
                <a:uLnTx/>
                <a:uFillTx/>
                <a:latin typeface="Amasis MT Pro Medium" panose="02040604050005020304" pitchFamily="18" charset="-94"/>
                <a:ea typeface="+mn-ea"/>
                <a:cs typeface="+mn-cs"/>
              </a:rPr>
              <a:t>TEK 4103E </a:t>
            </a:r>
            <a:r>
              <a:rPr kumimoji="0" lang="tr-TR" sz="1800" b="0" i="0" u="none" strike="noStrike" kern="1200" cap="none" spc="0" normalizeH="0" baseline="0" noProof="0" dirty="0" err="1">
                <a:ln>
                  <a:noFill/>
                </a:ln>
                <a:solidFill>
                  <a:srgbClr val="000000"/>
                </a:solidFill>
                <a:effectLst/>
                <a:uLnTx/>
                <a:uFillTx/>
                <a:latin typeface="Amasis MT Pro Medium" panose="02040604050005020304" pitchFamily="18" charset="-94"/>
                <a:ea typeface="+mn-ea"/>
                <a:cs typeface="+mn-cs"/>
              </a:rPr>
              <a:t>Textile</a:t>
            </a:r>
            <a:r>
              <a:rPr kumimoji="0" lang="tr-TR" sz="1800" b="0" i="0" u="none" strike="noStrike" kern="1200" cap="none" spc="0" normalizeH="0" baseline="0" noProof="0" dirty="0">
                <a:ln>
                  <a:noFill/>
                </a:ln>
                <a:solidFill>
                  <a:srgbClr val="000000"/>
                </a:solidFill>
                <a:effectLst/>
                <a:uLnTx/>
                <a:uFillTx/>
                <a:latin typeface="Amasis MT Pro Medium" panose="02040604050005020304" pitchFamily="18" charset="-94"/>
                <a:ea typeface="+mn-ea"/>
                <a:cs typeface="+mn-cs"/>
              </a:rPr>
              <a:t> </a:t>
            </a:r>
            <a:r>
              <a:rPr kumimoji="0" lang="tr-TR" sz="1800" b="0" i="0" u="none" strike="noStrike" kern="1200" cap="none" spc="0" normalizeH="0" baseline="0" noProof="0" dirty="0" err="1">
                <a:ln>
                  <a:noFill/>
                </a:ln>
                <a:solidFill>
                  <a:srgbClr val="000000"/>
                </a:solidFill>
                <a:effectLst/>
                <a:uLnTx/>
                <a:uFillTx/>
                <a:latin typeface="Amasis MT Pro Medium" panose="02040604050005020304" pitchFamily="18" charset="-94"/>
                <a:ea typeface="+mn-ea"/>
                <a:cs typeface="+mn-cs"/>
              </a:rPr>
              <a:t>Laboratory</a:t>
            </a:r>
            <a:r>
              <a:rPr kumimoji="0" lang="tr-TR" sz="1800" b="0" i="0" u="none" strike="noStrike" kern="1200" cap="none" spc="0" normalizeH="0" baseline="0" noProof="0" dirty="0">
                <a:ln>
                  <a:noFill/>
                </a:ln>
                <a:solidFill>
                  <a:srgbClr val="000000"/>
                </a:solidFill>
                <a:effectLst/>
                <a:uLnTx/>
                <a:uFillTx/>
                <a:latin typeface="Amasis MT Pro Medium" panose="02040604050005020304" pitchFamily="18" charset="-94"/>
                <a:ea typeface="+mn-ea"/>
                <a:cs typeface="+mn-cs"/>
              </a:rPr>
              <a:t> Applications I                               7</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dirty="0">
              <a:ln>
                <a:noFill/>
              </a:ln>
              <a:solidFill>
                <a:srgbClr val="000000"/>
              </a:solidFill>
              <a:effectLst/>
              <a:uLnTx/>
              <a:uFillTx/>
              <a:latin typeface="Amasis MT Pro Medium" panose="02040604050005020304" pitchFamily="18" charset="-9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srgbClr val="000000"/>
                </a:solidFill>
                <a:effectLst/>
                <a:uLnTx/>
                <a:uFillTx/>
                <a:latin typeface="Amasis MT Pro Medium" panose="02040604050005020304" pitchFamily="18" charset="-94"/>
                <a:ea typeface="+mn-ea"/>
                <a:cs typeface="+mn-cs"/>
              </a:rPr>
              <a:t>TEK 4104E </a:t>
            </a:r>
            <a:r>
              <a:rPr kumimoji="0" lang="en-US" sz="1800" b="0" i="0" u="none" strike="noStrike" kern="1200" cap="none" spc="0" normalizeH="0" baseline="0" noProof="0" dirty="0">
                <a:ln>
                  <a:noFill/>
                </a:ln>
                <a:solidFill>
                  <a:srgbClr val="000000"/>
                </a:solidFill>
                <a:effectLst/>
                <a:uLnTx/>
                <a:uFillTx/>
                <a:latin typeface="Amasis MT Pro Medium" panose="02040604050005020304" pitchFamily="18" charset="-94"/>
                <a:ea typeface="+mn-ea"/>
                <a:cs typeface="+mn-cs"/>
              </a:rPr>
              <a:t>Textile Laboratory Applications I</a:t>
            </a:r>
            <a:r>
              <a:rPr kumimoji="0" lang="tr-TR" sz="1800" b="0" i="0" u="none" strike="noStrike" kern="1200" cap="none" spc="0" normalizeH="0" baseline="0" noProof="0" dirty="0">
                <a:ln>
                  <a:noFill/>
                </a:ln>
                <a:solidFill>
                  <a:srgbClr val="000000"/>
                </a:solidFill>
                <a:effectLst/>
                <a:uLnTx/>
                <a:uFillTx/>
                <a:latin typeface="Amasis MT Pro Medium" panose="02040604050005020304" pitchFamily="18" charset="-94"/>
                <a:ea typeface="+mn-ea"/>
                <a:cs typeface="+mn-cs"/>
              </a:rPr>
              <a:t>I                              8  </a:t>
            </a:r>
            <a:endParaRPr kumimoji="0" lang="en-US" sz="1800" b="0" i="0" u="none" strike="noStrike" kern="1200" cap="none" spc="0" normalizeH="0" baseline="0" noProof="0" dirty="0">
              <a:ln>
                <a:noFill/>
              </a:ln>
              <a:solidFill>
                <a:srgbClr val="000000"/>
              </a:solidFill>
              <a:effectLst/>
              <a:uLnTx/>
              <a:uFillTx/>
              <a:latin typeface="Amasis MT Pro Medium" panose="02040604050005020304" pitchFamily="18" charset="-94"/>
              <a:ea typeface="+mn-ea"/>
              <a:cs typeface="+mn-cs"/>
            </a:endParaRPr>
          </a:p>
        </p:txBody>
      </p:sp>
    </p:spTree>
    <p:extLst>
      <p:ext uri="{BB962C8B-B14F-4D97-AF65-F5344CB8AC3E}">
        <p14:creationId xmlns:p14="http://schemas.microsoft.com/office/powerpoint/2010/main" val="330118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96B9921-E86D-5386-D703-735631EB74FB}"/>
            </a:ext>
          </a:extLst>
        </p:cNvPr>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E033636F-02A7-1660-8E0A-D62A7A5487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EC66458F-CB76-237B-E802-AFF80C5B2D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sp>
        <p:nvSpPr>
          <p:cNvPr id="4" name="Metin kutusu 3">
            <a:extLst>
              <a:ext uri="{FF2B5EF4-FFF2-40B4-BE49-F238E27FC236}">
                <a16:creationId xmlns:a16="http://schemas.microsoft.com/office/drawing/2014/main" id="{F2815F6D-9DBB-0B2E-4598-C0D2A18C428A}"/>
              </a:ext>
            </a:extLst>
          </p:cNvPr>
          <p:cNvSpPr txBox="1"/>
          <p:nvPr/>
        </p:nvSpPr>
        <p:spPr>
          <a:xfrm>
            <a:off x="64008" y="2653800"/>
            <a:ext cx="3986799" cy="3335519"/>
          </a:xfrm>
          <a:prstGeom prst="rect">
            <a:avLst/>
          </a:prstGeom>
        </p:spPr>
        <p:txBody>
          <a:bodyPr vert="horz" lIns="0" tIns="45720" rIns="0" bIns="45720" rtlCol="0">
            <a:normAutofit/>
          </a:bodyPr>
          <a:lstStyle/>
          <a:p>
            <a:pPr marL="384048" marR="0" lvl="1" indent="-182880" algn="ctr" defTabSz="914400" rtl="0" eaLnBrk="1" fontAlgn="auto" latinLnBrk="0" hangingPunct="1">
              <a:lnSpc>
                <a:spcPct val="90000"/>
              </a:lnSpc>
              <a:spcBef>
                <a:spcPts val="200"/>
              </a:spcBef>
              <a:spcAft>
                <a:spcPts val="400"/>
              </a:spcAft>
              <a:buClr>
                <a:srgbClr val="E48312">
                  <a:lumMod val="75000"/>
                </a:srgbClr>
              </a:buClr>
              <a:buSzPct val="95000"/>
              <a:buFont typeface="Wingdings" pitchFamily="2" charset="2"/>
              <a:buChar char="Ø"/>
              <a:tabLst/>
              <a:defRPr/>
            </a:pPr>
            <a:r>
              <a:rPr kumimoji="0" lang="tr-TR" sz="2400" b="0" i="0" u="none" strike="noStrike" kern="1200" cap="none" spc="0" normalizeH="0" baseline="0" noProof="0" dirty="0">
                <a:ln>
                  <a:noFill/>
                </a:ln>
                <a:solidFill>
                  <a:schemeClr val="bg1"/>
                </a:solidFill>
                <a:effectLst/>
                <a:uLnTx/>
                <a:uFillTx/>
                <a:latin typeface="Amasis MT Pro Medium" panose="02040604050005020304" pitchFamily="18" charset="-94"/>
                <a:cs typeface="Times New Roman" panose="02020603050405020304" pitchFamily="18" charset="0"/>
              </a:rPr>
              <a:t>TEKSTİL TERBİYESİ, BİYOTEKNOLOJİ VE EKOLOJİ </a:t>
            </a:r>
            <a:r>
              <a:rPr kumimoji="0" lang="tr-TR" sz="2400" b="0" i="0" u="none" strike="noStrike" cap="none" spc="0" normalizeH="0" baseline="0" noProof="0" dirty="0">
                <a:ln>
                  <a:noFill/>
                </a:ln>
                <a:solidFill>
                  <a:srgbClr val="FFFFFF"/>
                </a:solidFill>
                <a:effectLst/>
                <a:uLnTx/>
                <a:uFillTx/>
                <a:latin typeface="Amasis MT Pro Medium" panose="02040604050005020304" pitchFamily="18" charset="-94"/>
              </a:rPr>
              <a:t>MODÜLÜ</a:t>
            </a:r>
            <a:endParaRPr kumimoji="0" lang="nn-NO" sz="2400" b="0" i="0" u="none" strike="noStrike" cap="none" spc="0" normalizeH="0" baseline="0" noProof="0" dirty="0">
              <a:ln>
                <a:noFill/>
              </a:ln>
              <a:solidFill>
                <a:srgbClr val="FFFFFF"/>
              </a:solidFill>
              <a:effectLst/>
              <a:uLnTx/>
              <a:uFillTx/>
              <a:latin typeface="Amasis MT Pro Medium" panose="02040604050005020304" pitchFamily="18" charset="-94"/>
            </a:endParaRPr>
          </a:p>
          <a:p>
            <a:pPr marL="201168" marR="0" lvl="1" algn="ctr" defTabSz="914400" fontAlgn="auto">
              <a:lnSpc>
                <a:spcPct val="90000"/>
              </a:lnSpc>
              <a:spcBef>
                <a:spcPts val="200"/>
              </a:spcBef>
              <a:spcAft>
                <a:spcPts val="400"/>
              </a:spcAft>
              <a:buClr>
                <a:schemeClr val="accent1"/>
              </a:buClr>
              <a:buSzPct val="95000"/>
              <a:buFont typeface="Calibri" panose="020F0502020204030204" pitchFamily="34" charset="0"/>
              <a:tabLst/>
              <a:defRPr/>
            </a:pPr>
            <a:endParaRPr kumimoji="0" lang="en-US" sz="2400" b="0" i="0" u="none" strike="noStrike" cap="none" spc="0" normalizeH="0" baseline="0" noProof="0" dirty="0">
              <a:ln>
                <a:noFill/>
              </a:ln>
              <a:solidFill>
                <a:srgbClr val="FFFFFF"/>
              </a:solidFill>
              <a:effectLst/>
              <a:uLnTx/>
              <a:uFillTx/>
              <a:latin typeface="Amasis MT Pro Medium" panose="02040604050005020304" pitchFamily="18" charset="-94"/>
            </a:endParaRPr>
          </a:p>
        </p:txBody>
      </p:sp>
      <p:sp>
        <p:nvSpPr>
          <p:cNvPr id="21" name="Rectangle 20">
            <a:extLst>
              <a:ext uri="{FF2B5EF4-FFF2-40B4-BE49-F238E27FC236}">
                <a16:creationId xmlns:a16="http://schemas.microsoft.com/office/drawing/2014/main" id="{97B8944F-7ACD-026D-2FC5-9287A3DBC6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graphicFrame>
        <p:nvGraphicFramePr>
          <p:cNvPr id="5" name="Tablo 4">
            <a:extLst>
              <a:ext uri="{FF2B5EF4-FFF2-40B4-BE49-F238E27FC236}">
                <a16:creationId xmlns:a16="http://schemas.microsoft.com/office/drawing/2014/main" id="{CFB17630-D708-1A1A-3ADA-0B9D47539988}"/>
              </a:ext>
            </a:extLst>
          </p:cNvPr>
          <p:cNvGraphicFramePr>
            <a:graphicFrameLocks noGrp="1"/>
          </p:cNvGraphicFramePr>
          <p:nvPr>
            <p:extLst>
              <p:ext uri="{D42A27DB-BD31-4B8C-83A1-F6EECF244321}">
                <p14:modId xmlns:p14="http://schemas.microsoft.com/office/powerpoint/2010/main" val="1459422521"/>
              </p:ext>
            </p:extLst>
          </p:nvPr>
        </p:nvGraphicFramePr>
        <p:xfrm>
          <a:off x="4188160" y="85998"/>
          <a:ext cx="7875824" cy="5325371"/>
        </p:xfrm>
        <a:graphic>
          <a:graphicData uri="http://schemas.openxmlformats.org/drawingml/2006/table">
            <a:tbl>
              <a:tblPr firstRow="1" bandRow="1">
                <a:noFill/>
              </a:tblPr>
              <a:tblGrid>
                <a:gridCol w="1369119">
                  <a:extLst>
                    <a:ext uri="{9D8B030D-6E8A-4147-A177-3AD203B41FA5}">
                      <a16:colId xmlns:a16="http://schemas.microsoft.com/office/drawing/2014/main" val="3623559279"/>
                    </a:ext>
                  </a:extLst>
                </a:gridCol>
                <a:gridCol w="5226477">
                  <a:extLst>
                    <a:ext uri="{9D8B030D-6E8A-4147-A177-3AD203B41FA5}">
                      <a16:colId xmlns:a16="http://schemas.microsoft.com/office/drawing/2014/main" val="3911117039"/>
                    </a:ext>
                  </a:extLst>
                </a:gridCol>
                <a:gridCol w="1280228">
                  <a:extLst>
                    <a:ext uri="{9D8B030D-6E8A-4147-A177-3AD203B41FA5}">
                      <a16:colId xmlns:a16="http://schemas.microsoft.com/office/drawing/2014/main" val="2781909009"/>
                    </a:ext>
                  </a:extLst>
                </a:gridCol>
              </a:tblGrid>
              <a:tr h="824485">
                <a:tc>
                  <a:txBody>
                    <a:bodyPr/>
                    <a:lstStyle/>
                    <a:p>
                      <a:pPr algn="ctr">
                        <a:lnSpc>
                          <a:spcPct val="115000"/>
                        </a:lnSpc>
                        <a:spcAft>
                          <a:spcPts val="0"/>
                        </a:spcAft>
                      </a:pPr>
                      <a:r>
                        <a:rPr lang="tr-TR" sz="1900" b="0" kern="1200" cap="none" spc="60">
                          <a:solidFill>
                            <a:schemeClr val="bg1"/>
                          </a:solidFill>
                          <a:latin typeface="Amasis MT Pro Medium" panose="02040604050005020304" pitchFamily="18" charset="-94"/>
                          <a:ea typeface="Times New Roman"/>
                          <a:cs typeface="Calibri"/>
                        </a:rPr>
                        <a:t>Dersin </a:t>
                      </a:r>
                      <a:endParaRPr lang="tr-TR" sz="1900" b="0" cap="none" spc="60">
                        <a:solidFill>
                          <a:schemeClr val="bg1"/>
                        </a:solidFill>
                        <a:latin typeface="Amasis MT Pro Medium" panose="02040604050005020304" pitchFamily="18" charset="-94"/>
                        <a:ea typeface="Calibri"/>
                        <a:cs typeface="Times New Roman"/>
                      </a:endParaRPr>
                    </a:p>
                    <a:p>
                      <a:pPr algn="ctr">
                        <a:lnSpc>
                          <a:spcPct val="115000"/>
                        </a:lnSpc>
                        <a:spcAft>
                          <a:spcPts val="0"/>
                        </a:spcAft>
                      </a:pPr>
                      <a:r>
                        <a:rPr lang="tr-TR" sz="1900" b="0" kern="1200" cap="none" spc="60">
                          <a:solidFill>
                            <a:schemeClr val="bg1"/>
                          </a:solidFill>
                          <a:latin typeface="Amasis MT Pro Medium" panose="02040604050005020304" pitchFamily="18" charset="-94"/>
                          <a:ea typeface="Times New Roman"/>
                          <a:cs typeface="Calibri"/>
                        </a:rPr>
                        <a:t>Kodu:</a:t>
                      </a:r>
                      <a:endParaRPr lang="tr-TR" sz="1900" b="0" cap="none" spc="60">
                        <a:solidFill>
                          <a:schemeClr val="bg1"/>
                        </a:solidFill>
                        <a:latin typeface="Amasis MT Pro Medium" panose="02040604050005020304" pitchFamily="18" charset="-94"/>
                        <a:ea typeface="Calibri"/>
                        <a:cs typeface="Times New Roman"/>
                      </a:endParaRPr>
                    </a:p>
                  </a:txBody>
                  <a:tcPr marL="105731" marR="105731" marT="105731" marB="52866" anchor="ctr">
                    <a:lnL w="12700" cmpd="sng">
                      <a:noFill/>
                    </a:lnL>
                    <a:lnR w="12700" cmpd="sng">
                      <a:noFill/>
                    </a:lnR>
                    <a:lnT w="19050" cap="flat" cmpd="sng" algn="ctr">
                      <a:noFill/>
                      <a:prstDash val="solid"/>
                    </a:lnT>
                    <a:lnB w="38100" cmpd="sng">
                      <a:noFill/>
                    </a:lnB>
                    <a:solidFill>
                      <a:schemeClr val="accent1"/>
                    </a:solidFill>
                  </a:tcPr>
                </a:tc>
                <a:tc>
                  <a:txBody>
                    <a:bodyPr/>
                    <a:lstStyle/>
                    <a:p>
                      <a:pPr algn="ctr">
                        <a:lnSpc>
                          <a:spcPct val="115000"/>
                        </a:lnSpc>
                        <a:spcAft>
                          <a:spcPts val="0"/>
                        </a:spcAft>
                      </a:pPr>
                      <a:r>
                        <a:rPr lang="tr-TR" sz="1900" b="0" kern="1200" cap="none" spc="60">
                          <a:solidFill>
                            <a:schemeClr val="bg1"/>
                          </a:solidFill>
                          <a:latin typeface="Amasis MT Pro Medium" panose="02040604050005020304" pitchFamily="18" charset="-94"/>
                          <a:ea typeface="Times New Roman"/>
                          <a:cs typeface="Calibri"/>
                        </a:rPr>
                        <a:t>Dersin Adı: </a:t>
                      </a:r>
                      <a:endParaRPr lang="tr-TR" sz="1900" b="0" cap="none" spc="60">
                        <a:solidFill>
                          <a:schemeClr val="bg1"/>
                        </a:solidFill>
                        <a:latin typeface="Amasis MT Pro Medium" panose="02040604050005020304" pitchFamily="18" charset="-94"/>
                        <a:ea typeface="Calibri"/>
                        <a:cs typeface="Times New Roman"/>
                      </a:endParaRPr>
                    </a:p>
                  </a:txBody>
                  <a:tcPr marL="105731" marR="105731" marT="105731" marB="52866" anchor="ctr">
                    <a:lnL w="12700" cmpd="sng">
                      <a:noFill/>
                    </a:lnL>
                    <a:lnR w="12700" cmpd="sng">
                      <a:noFill/>
                    </a:lnR>
                    <a:lnT w="19050" cap="flat" cmpd="sng" algn="ctr">
                      <a:noFill/>
                      <a:prstDash val="solid"/>
                    </a:lnT>
                    <a:lnB w="38100" cmpd="sng">
                      <a:noFill/>
                    </a:lnB>
                    <a:solidFill>
                      <a:schemeClr val="accent1"/>
                    </a:solidFill>
                  </a:tcPr>
                </a:tc>
                <a:tc>
                  <a:txBody>
                    <a:bodyPr/>
                    <a:lstStyle/>
                    <a:p>
                      <a:pPr algn="ctr">
                        <a:lnSpc>
                          <a:spcPct val="115000"/>
                        </a:lnSpc>
                        <a:spcAft>
                          <a:spcPts val="0"/>
                        </a:spcAft>
                      </a:pPr>
                      <a:r>
                        <a:rPr lang="tr-TR" sz="1900" b="0" kern="1200" cap="none" spc="60">
                          <a:solidFill>
                            <a:schemeClr val="bg1"/>
                          </a:solidFill>
                          <a:latin typeface="Amasis MT Pro Medium" panose="02040604050005020304" pitchFamily="18" charset="-94"/>
                          <a:ea typeface="Times New Roman"/>
                          <a:cs typeface="Calibri"/>
                        </a:rPr>
                        <a:t>Yarıyıl</a:t>
                      </a:r>
                      <a:endParaRPr lang="tr-TR" sz="1900" b="0" cap="none" spc="60">
                        <a:solidFill>
                          <a:schemeClr val="bg1"/>
                        </a:solidFill>
                        <a:latin typeface="Amasis MT Pro Medium" panose="02040604050005020304" pitchFamily="18" charset="-94"/>
                        <a:ea typeface="Calibri"/>
                        <a:cs typeface="Times New Roman"/>
                      </a:endParaRPr>
                    </a:p>
                  </a:txBody>
                  <a:tcPr marL="105731" marR="105731" marT="105731" marB="52866" anchor="ctr">
                    <a:lnL w="12700" cmpd="sng">
                      <a:noFill/>
                    </a:lnL>
                    <a:lnR w="12700" cmpd="sng">
                      <a:noFill/>
                    </a:lnR>
                    <a:lnT w="19050" cap="flat" cmpd="sng" algn="ctr">
                      <a:noFill/>
                      <a:prstDash val="solid"/>
                    </a:lnT>
                    <a:lnB w="38100" cmpd="sng">
                      <a:noFill/>
                    </a:lnB>
                    <a:solidFill>
                      <a:schemeClr val="accent1"/>
                    </a:solidFill>
                  </a:tcPr>
                </a:tc>
                <a:extLst>
                  <a:ext uri="{0D108BD9-81ED-4DB2-BD59-A6C34878D82A}">
                    <a16:rowId xmlns:a16="http://schemas.microsoft.com/office/drawing/2014/main" val="3754791452"/>
                  </a:ext>
                </a:extLst>
              </a:tr>
              <a:tr h="431737">
                <a:tc>
                  <a:txBody>
                    <a:bodyPr/>
                    <a:lstStyle/>
                    <a:p>
                      <a:pPr algn="ctr" fontAlgn="ctr">
                        <a:lnSpc>
                          <a:spcPct val="115000"/>
                        </a:lnSpc>
                        <a:spcAft>
                          <a:spcPts val="0"/>
                        </a:spcAft>
                      </a:pPr>
                      <a:r>
                        <a:rPr lang="tr-TR" sz="1800" kern="1200" dirty="0">
                          <a:solidFill>
                            <a:srgbClr val="000000"/>
                          </a:solidFill>
                          <a:latin typeface="Amasis MT Pro Medium" panose="02040604050005020304" pitchFamily="18" charset="-94"/>
                          <a:ea typeface="Times New Roman"/>
                          <a:cs typeface="Calibri"/>
                        </a:rPr>
                        <a:t>TEK 3075</a:t>
                      </a:r>
                      <a:endParaRPr lang="tr-TR" sz="1800" dirty="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38100" cmpd="sng">
                      <a:noFill/>
                    </a:lnT>
                    <a:lnB w="12700" cap="flat" cmpd="sng" algn="ctr">
                      <a:noFill/>
                      <a:prstDash val="solid"/>
                    </a:lnB>
                    <a:noFill/>
                  </a:tcPr>
                </a:tc>
                <a:tc>
                  <a:txBody>
                    <a:bodyPr/>
                    <a:lstStyle/>
                    <a:p>
                      <a:pPr algn="l" fontAlgn="ctr">
                        <a:lnSpc>
                          <a:spcPct val="115000"/>
                        </a:lnSpc>
                        <a:spcAft>
                          <a:spcPts val="0"/>
                        </a:spcAft>
                      </a:pPr>
                      <a:r>
                        <a:rPr lang="tr-TR" sz="1800" kern="1200" dirty="0">
                          <a:solidFill>
                            <a:srgbClr val="000000"/>
                          </a:solidFill>
                          <a:latin typeface="Amasis MT Pro Medium" panose="02040604050005020304" pitchFamily="18" charset="-94"/>
                          <a:ea typeface="Times New Roman"/>
                          <a:cs typeface="Calibri"/>
                        </a:rPr>
                        <a:t>Ön Terbiye</a:t>
                      </a:r>
                      <a:endParaRPr lang="tr-TR" sz="1800" dirty="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38100" cmpd="sng">
                      <a:noFill/>
                    </a:lnT>
                    <a:lnB w="12700" cap="flat" cmpd="sng" algn="ctr">
                      <a:noFill/>
                      <a:prstDash val="solid"/>
                    </a:lnB>
                    <a:noFill/>
                  </a:tcPr>
                </a:tc>
                <a:tc>
                  <a:txBody>
                    <a:bodyPr/>
                    <a:lstStyle/>
                    <a:p>
                      <a:pPr algn="ctr" fontAlgn="ctr">
                        <a:lnSpc>
                          <a:spcPct val="115000"/>
                        </a:lnSpc>
                        <a:spcAft>
                          <a:spcPts val="0"/>
                        </a:spcAft>
                      </a:pPr>
                      <a:r>
                        <a:rPr lang="tr-TR" sz="1800" kern="1200" dirty="0">
                          <a:solidFill>
                            <a:srgbClr val="000000"/>
                          </a:solidFill>
                          <a:latin typeface="Amasis MT Pro Medium" panose="02040604050005020304" pitchFamily="18" charset="-94"/>
                          <a:ea typeface="Times New Roman"/>
                          <a:cs typeface="Calibri"/>
                        </a:rPr>
                        <a:t>5</a:t>
                      </a:r>
                      <a:endParaRPr lang="tr-TR" sz="1800" dirty="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38100" cmpd="sng">
                      <a:noFill/>
                    </a:lnT>
                    <a:lnB w="12700" cap="flat" cmpd="sng" algn="ctr">
                      <a:noFill/>
                      <a:prstDash val="solid"/>
                    </a:lnB>
                    <a:noFill/>
                  </a:tcPr>
                </a:tc>
                <a:extLst>
                  <a:ext uri="{0D108BD9-81ED-4DB2-BD59-A6C34878D82A}">
                    <a16:rowId xmlns:a16="http://schemas.microsoft.com/office/drawing/2014/main" val="2964772312"/>
                  </a:ext>
                </a:extLst>
              </a:tr>
              <a:tr h="431737">
                <a:tc>
                  <a:txBody>
                    <a:bodyPr/>
                    <a:lstStyle/>
                    <a:p>
                      <a:pPr algn="ctr" fontAlgn="ctr">
                        <a:lnSpc>
                          <a:spcPct val="115000"/>
                        </a:lnSpc>
                        <a:spcAft>
                          <a:spcPts val="0"/>
                        </a:spcAft>
                      </a:pPr>
                      <a:r>
                        <a:rPr lang="tr-TR" sz="1800" kern="1200">
                          <a:solidFill>
                            <a:srgbClr val="000000"/>
                          </a:solidFill>
                          <a:latin typeface="Amasis MT Pro Medium" panose="02040604050005020304" pitchFamily="18" charset="-94"/>
                          <a:ea typeface="Times New Roman"/>
                          <a:cs typeface="Calibri"/>
                        </a:rPr>
                        <a:t>TEK 3409</a:t>
                      </a:r>
                      <a:endParaRPr lang="tr-TR" sz="180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algn="l" fontAlgn="ctr">
                        <a:lnSpc>
                          <a:spcPct val="115000"/>
                        </a:lnSpc>
                        <a:spcAft>
                          <a:spcPts val="0"/>
                        </a:spcAft>
                      </a:pPr>
                      <a:r>
                        <a:rPr lang="tr-TR" sz="1800" kern="1200" dirty="0">
                          <a:solidFill>
                            <a:srgbClr val="000000"/>
                          </a:solidFill>
                          <a:latin typeface="Amasis MT Pro Medium" panose="02040604050005020304" pitchFamily="18" charset="-94"/>
                          <a:ea typeface="Times New Roman"/>
                          <a:cs typeface="Calibri"/>
                        </a:rPr>
                        <a:t>Kaplama Ve </a:t>
                      </a:r>
                      <a:r>
                        <a:rPr lang="tr-TR" sz="1800" kern="1200" dirty="0" err="1">
                          <a:solidFill>
                            <a:srgbClr val="000000"/>
                          </a:solidFill>
                          <a:latin typeface="Amasis MT Pro Medium" panose="02040604050005020304" pitchFamily="18" charset="-94"/>
                          <a:ea typeface="Times New Roman"/>
                          <a:cs typeface="Calibri"/>
                        </a:rPr>
                        <a:t>Laminasyon</a:t>
                      </a:r>
                      <a:endParaRPr lang="tr-TR" sz="1800" dirty="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algn="ctr" fontAlgn="ctr">
                        <a:lnSpc>
                          <a:spcPct val="115000"/>
                        </a:lnSpc>
                        <a:spcAft>
                          <a:spcPts val="0"/>
                        </a:spcAft>
                      </a:pPr>
                      <a:r>
                        <a:rPr lang="tr-TR" sz="1800" kern="1200" dirty="0">
                          <a:solidFill>
                            <a:srgbClr val="000000"/>
                          </a:solidFill>
                          <a:latin typeface="Amasis MT Pro Medium" panose="02040604050005020304" pitchFamily="18" charset="-94"/>
                          <a:ea typeface="Times New Roman"/>
                          <a:cs typeface="Calibri"/>
                        </a:rPr>
                        <a:t>5</a:t>
                      </a:r>
                      <a:endParaRPr lang="tr-TR" sz="1800" dirty="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3142534209"/>
                  </a:ext>
                </a:extLst>
              </a:tr>
              <a:tr h="715449">
                <a:tc>
                  <a:txBody>
                    <a:bodyPr/>
                    <a:lstStyle/>
                    <a:p>
                      <a:pPr algn="ctr" fontAlgn="ctr">
                        <a:lnSpc>
                          <a:spcPct val="115000"/>
                        </a:lnSpc>
                        <a:spcAft>
                          <a:spcPts val="0"/>
                        </a:spcAft>
                      </a:pPr>
                      <a:r>
                        <a:rPr lang="tr-TR" sz="1800" kern="1200" dirty="0">
                          <a:solidFill>
                            <a:srgbClr val="000000"/>
                          </a:solidFill>
                          <a:latin typeface="Amasis MT Pro Medium" panose="02040604050005020304" pitchFamily="18" charset="-94"/>
                          <a:ea typeface="Times New Roman"/>
                          <a:cs typeface="Calibri"/>
                        </a:rPr>
                        <a:t>TEK 3068E</a:t>
                      </a:r>
                      <a:endParaRPr lang="tr-TR" sz="1800" dirty="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12700" cmpd="sng">
                      <a:noFill/>
                      <a:prstDash val="solid"/>
                    </a:lnT>
                    <a:lnB w="12700" cap="flat" cmpd="sng" algn="ctr">
                      <a:noFill/>
                      <a:prstDash val="solid"/>
                    </a:lnB>
                    <a:noFill/>
                  </a:tcPr>
                </a:tc>
                <a:tc>
                  <a:txBody>
                    <a:bodyPr/>
                    <a:lstStyle/>
                    <a:p>
                      <a:pPr algn="l" fontAlgn="ctr">
                        <a:lnSpc>
                          <a:spcPct val="115000"/>
                        </a:lnSpc>
                        <a:spcAft>
                          <a:spcPts val="0"/>
                        </a:spcAft>
                      </a:pPr>
                      <a:r>
                        <a:rPr lang="tr-TR" sz="1800" kern="1200" dirty="0" err="1">
                          <a:solidFill>
                            <a:srgbClr val="000000"/>
                          </a:solidFill>
                          <a:latin typeface="Amasis MT Pro Medium" panose="02040604050005020304" pitchFamily="18" charset="-94"/>
                          <a:ea typeface="Times New Roman"/>
                          <a:cs typeface="Calibri"/>
                        </a:rPr>
                        <a:t>Dyeing</a:t>
                      </a:r>
                      <a:r>
                        <a:rPr lang="tr-TR" sz="1800" kern="1200" dirty="0">
                          <a:solidFill>
                            <a:srgbClr val="000000"/>
                          </a:solidFill>
                          <a:latin typeface="Amasis MT Pro Medium" panose="02040604050005020304" pitchFamily="18" charset="-94"/>
                          <a:ea typeface="Times New Roman"/>
                          <a:cs typeface="Calibri"/>
                        </a:rPr>
                        <a:t> </a:t>
                      </a:r>
                      <a:r>
                        <a:rPr lang="tr-TR" sz="1800" kern="1200" dirty="0" err="1">
                          <a:solidFill>
                            <a:srgbClr val="000000"/>
                          </a:solidFill>
                          <a:latin typeface="Amasis MT Pro Medium" panose="02040604050005020304" pitchFamily="18" charset="-94"/>
                          <a:ea typeface="Times New Roman"/>
                          <a:cs typeface="Calibri"/>
                        </a:rPr>
                        <a:t>Technology</a:t>
                      </a:r>
                      <a:endParaRPr lang="tr-TR" sz="1800" dirty="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12700" cmpd="sng">
                      <a:noFill/>
                      <a:prstDash val="solid"/>
                    </a:lnT>
                    <a:lnB w="12700" cap="flat" cmpd="sng" algn="ctr">
                      <a:noFill/>
                      <a:prstDash val="solid"/>
                    </a:lnB>
                    <a:noFill/>
                  </a:tcPr>
                </a:tc>
                <a:tc>
                  <a:txBody>
                    <a:bodyPr/>
                    <a:lstStyle/>
                    <a:p>
                      <a:pPr algn="ctr">
                        <a:lnSpc>
                          <a:spcPct val="115000"/>
                        </a:lnSpc>
                        <a:spcAft>
                          <a:spcPts val="0"/>
                        </a:spcAft>
                      </a:pPr>
                      <a:r>
                        <a:rPr lang="tr-TR" sz="1800" kern="1200" dirty="0">
                          <a:solidFill>
                            <a:srgbClr val="000000"/>
                          </a:solidFill>
                          <a:latin typeface="Amasis MT Pro Medium" panose="02040604050005020304" pitchFamily="18" charset="-94"/>
                          <a:ea typeface="Times New Roman"/>
                          <a:cs typeface="Calibri"/>
                        </a:rPr>
                        <a:t>6</a:t>
                      </a:r>
                      <a:endParaRPr lang="tr-TR" sz="1800" dirty="0">
                        <a:latin typeface="Amasis MT Pro Medium" panose="02040604050005020304" pitchFamily="18" charset="-94"/>
                        <a:ea typeface="Calibri"/>
                        <a:cs typeface="Times New Roman"/>
                      </a:endParaRPr>
                    </a:p>
                  </a:txBody>
                  <a:tcPr>
                    <a:lnL w="12700" cmpd="sng">
                      <a:noFill/>
                      <a:prstDash val="solid"/>
                    </a:lnL>
                    <a:lnR w="12700" cmpd="sng">
                      <a:noFill/>
                      <a:prstDash val="solid"/>
                    </a:lnR>
                    <a:lnT w="12700" cmpd="sng">
                      <a:noFill/>
                      <a:prstDash val="solid"/>
                    </a:lnT>
                    <a:lnB w="12700" cap="flat" cmpd="sng" algn="ctr">
                      <a:noFill/>
                      <a:prstDash val="solid"/>
                    </a:lnB>
                    <a:noFill/>
                  </a:tcPr>
                </a:tc>
                <a:extLst>
                  <a:ext uri="{0D108BD9-81ED-4DB2-BD59-A6C34878D82A}">
                    <a16:rowId xmlns:a16="http://schemas.microsoft.com/office/drawing/2014/main" val="724414968"/>
                  </a:ext>
                </a:extLst>
              </a:tr>
              <a:tr h="715449">
                <a:tc>
                  <a:txBody>
                    <a:bodyPr/>
                    <a:lstStyle/>
                    <a:p>
                      <a:pPr algn="ctr" fontAlgn="ctr">
                        <a:lnSpc>
                          <a:spcPct val="115000"/>
                        </a:lnSpc>
                        <a:spcAft>
                          <a:spcPts val="0"/>
                        </a:spcAft>
                      </a:pPr>
                      <a:r>
                        <a:rPr lang="tr-TR" sz="1800" kern="1200" dirty="0">
                          <a:solidFill>
                            <a:srgbClr val="000000"/>
                          </a:solidFill>
                          <a:latin typeface="Amasis MT Pro Medium" panose="02040604050005020304" pitchFamily="18" charset="-94"/>
                          <a:ea typeface="Times New Roman"/>
                          <a:cs typeface="Calibri"/>
                        </a:rPr>
                        <a:t>TEK 3412E</a:t>
                      </a:r>
                      <a:endParaRPr lang="tr-TR" sz="1800" dirty="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algn="l" fontAlgn="ctr">
                        <a:lnSpc>
                          <a:spcPct val="115000"/>
                        </a:lnSpc>
                        <a:spcAft>
                          <a:spcPts val="0"/>
                        </a:spcAft>
                      </a:pPr>
                      <a:r>
                        <a:rPr lang="en-US" sz="1800" kern="1200" dirty="0">
                          <a:solidFill>
                            <a:srgbClr val="000000"/>
                          </a:solidFill>
                          <a:latin typeface="Amasis MT Pro Medium" panose="02040604050005020304" pitchFamily="18" charset="-94"/>
                          <a:ea typeface="Times New Roman"/>
                          <a:cs typeface="Calibri"/>
                        </a:rPr>
                        <a:t>Auxiliary Chemicals In Textile Treatments</a:t>
                      </a:r>
                      <a:endParaRPr lang="tr-TR" sz="1800" dirty="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algn="ctr">
                        <a:lnSpc>
                          <a:spcPct val="115000"/>
                        </a:lnSpc>
                        <a:spcAft>
                          <a:spcPts val="0"/>
                        </a:spcAft>
                      </a:pPr>
                      <a:r>
                        <a:rPr lang="tr-TR" sz="1800" kern="1200" dirty="0">
                          <a:solidFill>
                            <a:srgbClr val="000000"/>
                          </a:solidFill>
                          <a:latin typeface="Amasis MT Pro Medium" panose="02040604050005020304" pitchFamily="18" charset="-94"/>
                          <a:ea typeface="Times New Roman"/>
                          <a:cs typeface="Calibri"/>
                        </a:rPr>
                        <a:t>6</a:t>
                      </a:r>
                      <a:endParaRPr lang="tr-TR" sz="1800" dirty="0">
                        <a:latin typeface="Amasis MT Pro Medium" panose="02040604050005020304" pitchFamily="18" charset="-94"/>
                        <a:ea typeface="Calibri"/>
                        <a:cs typeface="Times New Roman"/>
                      </a:endParaRPr>
                    </a:p>
                  </a:txBody>
                  <a:tcP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759628820"/>
                  </a:ext>
                </a:extLst>
              </a:tr>
              <a:tr h="462796">
                <a:tc>
                  <a:txBody>
                    <a:bodyPr/>
                    <a:lstStyle/>
                    <a:p>
                      <a:pPr algn="ctr" fontAlgn="ctr">
                        <a:lnSpc>
                          <a:spcPct val="115000"/>
                        </a:lnSpc>
                        <a:spcAft>
                          <a:spcPts val="0"/>
                        </a:spcAft>
                      </a:pPr>
                      <a:r>
                        <a:rPr lang="tr-TR" sz="1800" kern="1200">
                          <a:solidFill>
                            <a:srgbClr val="000000"/>
                          </a:solidFill>
                          <a:latin typeface="Amasis MT Pro Medium" panose="02040604050005020304" pitchFamily="18" charset="-94"/>
                          <a:ea typeface="Times New Roman"/>
                          <a:cs typeface="Calibri"/>
                        </a:rPr>
                        <a:t>TEK 4007</a:t>
                      </a:r>
                      <a:endParaRPr lang="tr-TR" sz="180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12700" cmpd="sng">
                      <a:noFill/>
                      <a:prstDash val="solid"/>
                    </a:lnT>
                    <a:lnB w="12700" cap="flat" cmpd="sng" algn="ctr">
                      <a:noFill/>
                      <a:prstDash val="solid"/>
                    </a:lnB>
                    <a:noFill/>
                  </a:tcPr>
                </a:tc>
                <a:tc>
                  <a:txBody>
                    <a:bodyPr/>
                    <a:lstStyle/>
                    <a:p>
                      <a:pPr algn="l" fontAlgn="ctr">
                        <a:lnSpc>
                          <a:spcPct val="115000"/>
                        </a:lnSpc>
                        <a:spcAft>
                          <a:spcPts val="0"/>
                        </a:spcAft>
                      </a:pPr>
                      <a:r>
                        <a:rPr lang="tr-TR" sz="1800" kern="1200" dirty="0">
                          <a:solidFill>
                            <a:srgbClr val="000000"/>
                          </a:solidFill>
                          <a:latin typeface="Amasis MT Pro Medium" panose="02040604050005020304" pitchFamily="18" charset="-94"/>
                          <a:ea typeface="Times New Roman"/>
                          <a:cs typeface="Calibri"/>
                        </a:rPr>
                        <a:t>Baskı Teknolojisi</a:t>
                      </a:r>
                      <a:endParaRPr lang="tr-TR" sz="1800" dirty="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12700" cmpd="sng">
                      <a:noFill/>
                      <a:prstDash val="solid"/>
                    </a:lnT>
                    <a:lnB w="12700" cap="flat" cmpd="sng" algn="ctr">
                      <a:noFill/>
                      <a:prstDash val="solid"/>
                    </a:lnB>
                    <a:noFill/>
                  </a:tcPr>
                </a:tc>
                <a:tc>
                  <a:txBody>
                    <a:bodyPr/>
                    <a:lstStyle/>
                    <a:p>
                      <a:pPr algn="ctr">
                        <a:lnSpc>
                          <a:spcPct val="115000"/>
                        </a:lnSpc>
                        <a:spcAft>
                          <a:spcPts val="0"/>
                        </a:spcAft>
                      </a:pPr>
                      <a:r>
                        <a:rPr lang="tr-TR" sz="1800" kern="1200" dirty="0">
                          <a:solidFill>
                            <a:srgbClr val="000000"/>
                          </a:solidFill>
                          <a:latin typeface="Amasis MT Pro Medium" panose="02040604050005020304" pitchFamily="18" charset="-94"/>
                          <a:ea typeface="Times New Roman"/>
                          <a:cs typeface="Calibri"/>
                        </a:rPr>
                        <a:t>7</a:t>
                      </a:r>
                      <a:endParaRPr lang="tr-TR" sz="1800" dirty="0">
                        <a:latin typeface="Amasis MT Pro Medium" panose="02040604050005020304" pitchFamily="18" charset="-94"/>
                        <a:ea typeface="Calibri"/>
                        <a:cs typeface="Times New Roman"/>
                      </a:endParaRPr>
                    </a:p>
                  </a:txBody>
                  <a:tcPr>
                    <a:lnL w="12700" cmpd="sng">
                      <a:noFill/>
                      <a:prstDash val="solid"/>
                    </a:lnL>
                    <a:lnR w="12700" cmpd="sng">
                      <a:noFill/>
                      <a:prstDash val="solid"/>
                    </a:lnR>
                    <a:lnT w="12700" cmpd="sng">
                      <a:noFill/>
                      <a:prstDash val="solid"/>
                    </a:lnT>
                    <a:lnB w="12700" cap="flat" cmpd="sng" algn="ctr">
                      <a:noFill/>
                      <a:prstDash val="solid"/>
                    </a:lnB>
                    <a:noFill/>
                  </a:tcPr>
                </a:tc>
                <a:extLst>
                  <a:ext uri="{0D108BD9-81ED-4DB2-BD59-A6C34878D82A}">
                    <a16:rowId xmlns:a16="http://schemas.microsoft.com/office/drawing/2014/main" val="1411784865"/>
                  </a:ext>
                </a:extLst>
              </a:tr>
              <a:tr h="462796">
                <a:tc>
                  <a:txBody>
                    <a:bodyPr/>
                    <a:lstStyle/>
                    <a:p>
                      <a:pPr algn="ctr" fontAlgn="ctr">
                        <a:lnSpc>
                          <a:spcPct val="115000"/>
                        </a:lnSpc>
                        <a:spcAft>
                          <a:spcPts val="0"/>
                        </a:spcAft>
                      </a:pPr>
                      <a:r>
                        <a:rPr lang="tr-TR" sz="1800" kern="1200">
                          <a:solidFill>
                            <a:srgbClr val="000000"/>
                          </a:solidFill>
                          <a:latin typeface="Amasis MT Pro Medium" panose="02040604050005020304" pitchFamily="18" charset="-94"/>
                          <a:ea typeface="Times New Roman"/>
                          <a:cs typeface="Calibri"/>
                        </a:rPr>
                        <a:t>TEK 4411</a:t>
                      </a:r>
                      <a:endParaRPr lang="tr-TR" sz="180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algn="l" fontAlgn="ctr">
                        <a:lnSpc>
                          <a:spcPct val="115000"/>
                        </a:lnSpc>
                        <a:spcAft>
                          <a:spcPts val="0"/>
                        </a:spcAft>
                      </a:pPr>
                      <a:r>
                        <a:rPr lang="tr-TR" sz="1800" kern="1200" dirty="0">
                          <a:solidFill>
                            <a:srgbClr val="000000"/>
                          </a:solidFill>
                          <a:latin typeface="Amasis MT Pro Medium" panose="02040604050005020304" pitchFamily="18" charset="-94"/>
                          <a:ea typeface="Times New Roman"/>
                          <a:cs typeface="Calibri"/>
                        </a:rPr>
                        <a:t>Tekstil Terbiyesinde Biyoteknolojik Ve  </a:t>
                      </a:r>
                      <a:r>
                        <a:rPr lang="tr-TR" sz="1800" kern="1200" dirty="0" err="1">
                          <a:solidFill>
                            <a:srgbClr val="000000"/>
                          </a:solidFill>
                          <a:latin typeface="Amasis MT Pro Medium" panose="02040604050005020304" pitchFamily="18" charset="-94"/>
                          <a:ea typeface="Times New Roman"/>
                          <a:cs typeface="Calibri"/>
                        </a:rPr>
                        <a:t>Biomimetik</a:t>
                      </a:r>
                      <a:r>
                        <a:rPr lang="tr-TR" sz="1800" kern="1200" dirty="0">
                          <a:solidFill>
                            <a:srgbClr val="000000"/>
                          </a:solidFill>
                          <a:latin typeface="Amasis MT Pro Medium" panose="02040604050005020304" pitchFamily="18" charset="-94"/>
                          <a:ea typeface="Times New Roman"/>
                          <a:cs typeface="Calibri"/>
                        </a:rPr>
                        <a:t> Uygulamalar</a:t>
                      </a:r>
                      <a:endParaRPr lang="tr-TR" sz="1800" dirty="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algn="ctr">
                        <a:lnSpc>
                          <a:spcPct val="115000"/>
                        </a:lnSpc>
                        <a:spcAft>
                          <a:spcPts val="0"/>
                        </a:spcAft>
                      </a:pPr>
                      <a:r>
                        <a:rPr lang="tr-TR" sz="1800" kern="1200" dirty="0">
                          <a:solidFill>
                            <a:srgbClr val="000000"/>
                          </a:solidFill>
                          <a:latin typeface="Amasis MT Pro Medium" panose="02040604050005020304" pitchFamily="18" charset="-94"/>
                          <a:ea typeface="Times New Roman"/>
                          <a:cs typeface="Calibri"/>
                        </a:rPr>
                        <a:t>7</a:t>
                      </a:r>
                      <a:endParaRPr lang="tr-TR" sz="1800" dirty="0">
                        <a:latin typeface="Amasis MT Pro Medium" panose="02040604050005020304" pitchFamily="18" charset="-94"/>
                        <a:ea typeface="Calibri"/>
                        <a:cs typeface="Times New Roman"/>
                      </a:endParaRPr>
                    </a:p>
                  </a:txBody>
                  <a:tcP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2335859619"/>
                  </a:ext>
                </a:extLst>
              </a:tr>
              <a:tr h="462796">
                <a:tc>
                  <a:txBody>
                    <a:bodyPr/>
                    <a:lstStyle/>
                    <a:p>
                      <a:pPr algn="ctr" fontAlgn="ctr">
                        <a:lnSpc>
                          <a:spcPct val="115000"/>
                        </a:lnSpc>
                        <a:spcAft>
                          <a:spcPts val="0"/>
                        </a:spcAft>
                      </a:pPr>
                      <a:r>
                        <a:rPr lang="tr-TR" sz="1800" kern="1200">
                          <a:solidFill>
                            <a:srgbClr val="000000"/>
                          </a:solidFill>
                          <a:latin typeface="Amasis MT Pro Medium" panose="02040604050005020304" pitchFamily="18" charset="-94"/>
                          <a:ea typeface="Times New Roman"/>
                          <a:cs typeface="Calibri"/>
                        </a:rPr>
                        <a:t>TEK 4006</a:t>
                      </a:r>
                      <a:endParaRPr lang="tr-TR" sz="180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12700" cmpd="sng">
                      <a:noFill/>
                      <a:prstDash val="solid"/>
                    </a:lnT>
                    <a:lnB w="12700" cap="flat" cmpd="sng" algn="ctr">
                      <a:noFill/>
                      <a:prstDash val="solid"/>
                    </a:lnB>
                    <a:noFill/>
                  </a:tcPr>
                </a:tc>
                <a:tc>
                  <a:txBody>
                    <a:bodyPr/>
                    <a:lstStyle/>
                    <a:p>
                      <a:pPr algn="l" fontAlgn="ctr">
                        <a:lnSpc>
                          <a:spcPct val="115000"/>
                        </a:lnSpc>
                        <a:spcAft>
                          <a:spcPts val="0"/>
                        </a:spcAft>
                      </a:pPr>
                      <a:r>
                        <a:rPr lang="tr-TR" sz="1800" kern="1200" dirty="0">
                          <a:solidFill>
                            <a:srgbClr val="000000"/>
                          </a:solidFill>
                          <a:latin typeface="Amasis MT Pro Medium" panose="02040604050005020304" pitchFamily="18" charset="-94"/>
                          <a:ea typeface="Times New Roman"/>
                          <a:cs typeface="Calibri"/>
                        </a:rPr>
                        <a:t>Bitim İşlemleri</a:t>
                      </a:r>
                      <a:endParaRPr lang="tr-TR" sz="1800" dirty="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12700" cmpd="sng">
                      <a:noFill/>
                      <a:prstDash val="solid"/>
                    </a:lnT>
                    <a:lnB w="12700" cap="flat" cmpd="sng" algn="ctr">
                      <a:noFill/>
                      <a:prstDash val="solid"/>
                    </a:lnB>
                    <a:noFill/>
                  </a:tcPr>
                </a:tc>
                <a:tc>
                  <a:txBody>
                    <a:bodyPr/>
                    <a:lstStyle/>
                    <a:p>
                      <a:pPr algn="ctr">
                        <a:lnSpc>
                          <a:spcPct val="115000"/>
                        </a:lnSpc>
                        <a:spcAft>
                          <a:spcPts val="0"/>
                        </a:spcAft>
                      </a:pPr>
                      <a:r>
                        <a:rPr lang="tr-TR" sz="1800" kern="1200" dirty="0">
                          <a:solidFill>
                            <a:srgbClr val="000000"/>
                          </a:solidFill>
                          <a:latin typeface="Amasis MT Pro Medium" panose="02040604050005020304" pitchFamily="18" charset="-94"/>
                          <a:ea typeface="Times New Roman"/>
                          <a:cs typeface="Calibri"/>
                        </a:rPr>
                        <a:t>8</a:t>
                      </a:r>
                      <a:endParaRPr lang="tr-TR" sz="1800" dirty="0">
                        <a:latin typeface="Amasis MT Pro Medium" panose="02040604050005020304" pitchFamily="18" charset="-94"/>
                        <a:ea typeface="Calibri"/>
                        <a:cs typeface="Times New Roman"/>
                      </a:endParaRPr>
                    </a:p>
                  </a:txBody>
                  <a:tcPr>
                    <a:lnL w="12700" cmpd="sng">
                      <a:noFill/>
                      <a:prstDash val="solid"/>
                    </a:lnL>
                    <a:lnR w="12700" cmpd="sng">
                      <a:noFill/>
                      <a:prstDash val="solid"/>
                    </a:lnR>
                    <a:lnT w="12700" cmpd="sng">
                      <a:noFill/>
                      <a:prstDash val="solid"/>
                    </a:lnT>
                    <a:lnB w="12700" cap="flat" cmpd="sng" algn="ctr">
                      <a:noFill/>
                      <a:prstDash val="solid"/>
                    </a:lnB>
                    <a:noFill/>
                  </a:tcPr>
                </a:tc>
                <a:extLst>
                  <a:ext uri="{0D108BD9-81ED-4DB2-BD59-A6C34878D82A}">
                    <a16:rowId xmlns:a16="http://schemas.microsoft.com/office/drawing/2014/main" val="3951183722"/>
                  </a:ext>
                </a:extLst>
              </a:tr>
              <a:tr h="462796">
                <a:tc>
                  <a:txBody>
                    <a:bodyPr/>
                    <a:lstStyle/>
                    <a:p>
                      <a:pPr algn="ctr" fontAlgn="ctr">
                        <a:lnSpc>
                          <a:spcPct val="115000"/>
                        </a:lnSpc>
                        <a:spcAft>
                          <a:spcPts val="0"/>
                        </a:spcAft>
                      </a:pPr>
                      <a:r>
                        <a:rPr lang="tr-TR" sz="1800" kern="1200">
                          <a:solidFill>
                            <a:srgbClr val="000000"/>
                          </a:solidFill>
                          <a:latin typeface="Amasis MT Pro Medium" panose="02040604050005020304" pitchFamily="18" charset="-94"/>
                          <a:ea typeface="Times New Roman"/>
                          <a:cs typeface="Calibri"/>
                        </a:rPr>
                        <a:t>TEK 4412</a:t>
                      </a:r>
                      <a:endParaRPr lang="tr-TR" sz="180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algn="l" fontAlgn="ctr">
                        <a:lnSpc>
                          <a:spcPct val="115000"/>
                        </a:lnSpc>
                        <a:spcAft>
                          <a:spcPts val="0"/>
                        </a:spcAft>
                      </a:pPr>
                      <a:r>
                        <a:rPr lang="tr-TR" sz="1800" kern="1200" dirty="0">
                          <a:solidFill>
                            <a:srgbClr val="000000"/>
                          </a:solidFill>
                          <a:latin typeface="Amasis MT Pro Medium" panose="02040604050005020304" pitchFamily="18" charset="-94"/>
                          <a:ea typeface="Times New Roman"/>
                          <a:cs typeface="Calibri"/>
                        </a:rPr>
                        <a:t>Tekstil Terbiye İşletmelerinde Ekolojik  Yaklaşımlar</a:t>
                      </a:r>
                      <a:endParaRPr lang="tr-TR" sz="1800" dirty="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algn="ctr">
                        <a:lnSpc>
                          <a:spcPct val="115000"/>
                        </a:lnSpc>
                        <a:spcAft>
                          <a:spcPts val="0"/>
                        </a:spcAft>
                      </a:pPr>
                      <a:r>
                        <a:rPr lang="tr-TR" sz="1800" kern="1200" dirty="0">
                          <a:solidFill>
                            <a:srgbClr val="000000"/>
                          </a:solidFill>
                          <a:latin typeface="Amasis MT Pro Medium" panose="02040604050005020304" pitchFamily="18" charset="-94"/>
                          <a:ea typeface="Times New Roman"/>
                          <a:cs typeface="Calibri"/>
                        </a:rPr>
                        <a:t>8</a:t>
                      </a:r>
                      <a:endParaRPr lang="tr-TR" sz="1800" dirty="0">
                        <a:latin typeface="Amasis MT Pro Medium" panose="02040604050005020304" pitchFamily="18" charset="-94"/>
                        <a:ea typeface="Calibri"/>
                        <a:cs typeface="Times New Roman"/>
                      </a:endParaRPr>
                    </a:p>
                  </a:txBody>
                  <a:tcP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385779045"/>
                  </a:ext>
                </a:extLst>
              </a:tr>
            </a:tbl>
          </a:graphicData>
        </a:graphic>
      </p:graphicFrame>
      <p:sp>
        <p:nvSpPr>
          <p:cNvPr id="3" name="Metin kutusu 2">
            <a:extLst>
              <a:ext uri="{FF2B5EF4-FFF2-40B4-BE49-F238E27FC236}">
                <a16:creationId xmlns:a16="http://schemas.microsoft.com/office/drawing/2014/main" id="{2A636C4C-E2C5-76E8-F6BF-713A148D9425}"/>
              </a:ext>
            </a:extLst>
          </p:cNvPr>
          <p:cNvSpPr txBox="1"/>
          <p:nvPr/>
        </p:nvSpPr>
        <p:spPr>
          <a:xfrm>
            <a:off x="4272231" y="5497367"/>
            <a:ext cx="7640847" cy="92333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srgbClr val="000000"/>
                </a:solidFill>
                <a:effectLst/>
                <a:uLnTx/>
                <a:uFillTx/>
                <a:latin typeface="Amasis MT Pro Medium" panose="02040604050005020304" pitchFamily="18" charset="-94"/>
                <a:ea typeface="+mn-ea"/>
                <a:cs typeface="+mn-cs"/>
              </a:rPr>
              <a:t>TEK 4103E </a:t>
            </a:r>
            <a:r>
              <a:rPr kumimoji="0" lang="tr-TR" sz="1800" b="0" i="0" u="none" strike="noStrike" kern="1200" cap="none" spc="0" normalizeH="0" baseline="0" noProof="0" dirty="0" err="1">
                <a:ln>
                  <a:noFill/>
                </a:ln>
                <a:solidFill>
                  <a:srgbClr val="000000"/>
                </a:solidFill>
                <a:effectLst/>
                <a:uLnTx/>
                <a:uFillTx/>
                <a:latin typeface="Amasis MT Pro Medium" panose="02040604050005020304" pitchFamily="18" charset="-94"/>
                <a:ea typeface="+mn-ea"/>
                <a:cs typeface="+mn-cs"/>
              </a:rPr>
              <a:t>Textile</a:t>
            </a:r>
            <a:r>
              <a:rPr kumimoji="0" lang="tr-TR" sz="1800" b="0" i="0" u="none" strike="noStrike" kern="1200" cap="none" spc="0" normalizeH="0" baseline="0" noProof="0" dirty="0">
                <a:ln>
                  <a:noFill/>
                </a:ln>
                <a:solidFill>
                  <a:srgbClr val="000000"/>
                </a:solidFill>
                <a:effectLst/>
                <a:uLnTx/>
                <a:uFillTx/>
                <a:latin typeface="Amasis MT Pro Medium" panose="02040604050005020304" pitchFamily="18" charset="-94"/>
                <a:ea typeface="+mn-ea"/>
                <a:cs typeface="+mn-cs"/>
              </a:rPr>
              <a:t> </a:t>
            </a:r>
            <a:r>
              <a:rPr kumimoji="0" lang="tr-TR" sz="1800" b="0" i="0" u="none" strike="noStrike" kern="1200" cap="none" spc="0" normalizeH="0" baseline="0" noProof="0" dirty="0" err="1">
                <a:ln>
                  <a:noFill/>
                </a:ln>
                <a:solidFill>
                  <a:srgbClr val="000000"/>
                </a:solidFill>
                <a:effectLst/>
                <a:uLnTx/>
                <a:uFillTx/>
                <a:latin typeface="Amasis MT Pro Medium" panose="02040604050005020304" pitchFamily="18" charset="-94"/>
                <a:ea typeface="+mn-ea"/>
                <a:cs typeface="+mn-cs"/>
              </a:rPr>
              <a:t>Laboratory</a:t>
            </a:r>
            <a:r>
              <a:rPr kumimoji="0" lang="tr-TR" sz="1800" b="0" i="0" u="none" strike="noStrike" kern="1200" cap="none" spc="0" normalizeH="0" baseline="0" noProof="0" dirty="0">
                <a:ln>
                  <a:noFill/>
                </a:ln>
                <a:solidFill>
                  <a:srgbClr val="000000"/>
                </a:solidFill>
                <a:effectLst/>
                <a:uLnTx/>
                <a:uFillTx/>
                <a:latin typeface="Amasis MT Pro Medium" panose="02040604050005020304" pitchFamily="18" charset="-94"/>
                <a:ea typeface="+mn-ea"/>
                <a:cs typeface="+mn-cs"/>
              </a:rPr>
              <a:t> Applications I                                      7</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dirty="0">
              <a:ln>
                <a:noFill/>
              </a:ln>
              <a:solidFill>
                <a:srgbClr val="000000"/>
              </a:solidFill>
              <a:effectLst/>
              <a:uLnTx/>
              <a:uFillTx/>
              <a:latin typeface="Amasis MT Pro Medium" panose="02040604050005020304" pitchFamily="18" charset="-9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srgbClr val="000000"/>
                </a:solidFill>
                <a:effectLst/>
                <a:uLnTx/>
                <a:uFillTx/>
                <a:latin typeface="Amasis MT Pro Medium" panose="02040604050005020304" pitchFamily="18" charset="-94"/>
                <a:ea typeface="+mn-ea"/>
                <a:cs typeface="+mn-cs"/>
              </a:rPr>
              <a:t>TEK 4104E </a:t>
            </a:r>
            <a:r>
              <a:rPr kumimoji="0" lang="en-US" sz="1800" b="0" i="0" u="none" strike="noStrike" kern="1200" cap="none" spc="0" normalizeH="0" baseline="0" noProof="0" dirty="0">
                <a:ln>
                  <a:noFill/>
                </a:ln>
                <a:solidFill>
                  <a:srgbClr val="000000"/>
                </a:solidFill>
                <a:effectLst/>
                <a:uLnTx/>
                <a:uFillTx/>
                <a:latin typeface="Amasis MT Pro Medium" panose="02040604050005020304" pitchFamily="18" charset="-94"/>
                <a:ea typeface="+mn-ea"/>
                <a:cs typeface="+mn-cs"/>
              </a:rPr>
              <a:t>Textile Laboratory Applications I</a:t>
            </a:r>
            <a:r>
              <a:rPr kumimoji="0" lang="tr-TR" sz="1800" b="0" i="0" u="none" strike="noStrike" kern="1200" cap="none" spc="0" normalizeH="0" baseline="0" noProof="0" dirty="0">
                <a:ln>
                  <a:noFill/>
                </a:ln>
                <a:solidFill>
                  <a:srgbClr val="000000"/>
                </a:solidFill>
                <a:effectLst/>
                <a:uLnTx/>
                <a:uFillTx/>
                <a:latin typeface="Amasis MT Pro Medium" panose="02040604050005020304" pitchFamily="18" charset="-94"/>
                <a:ea typeface="+mn-ea"/>
                <a:cs typeface="+mn-cs"/>
              </a:rPr>
              <a:t>I                                     8  </a:t>
            </a:r>
            <a:endParaRPr kumimoji="0" lang="en-US" sz="1800" b="0" i="0" u="none" strike="noStrike" kern="1200" cap="none" spc="0" normalizeH="0" baseline="0" noProof="0" dirty="0">
              <a:ln>
                <a:noFill/>
              </a:ln>
              <a:solidFill>
                <a:srgbClr val="000000"/>
              </a:solidFill>
              <a:effectLst/>
              <a:uLnTx/>
              <a:uFillTx/>
              <a:latin typeface="Amasis MT Pro Medium" panose="02040604050005020304" pitchFamily="18" charset="-94"/>
              <a:ea typeface="+mn-ea"/>
              <a:cs typeface="+mn-cs"/>
            </a:endParaRPr>
          </a:p>
        </p:txBody>
      </p:sp>
    </p:spTree>
    <p:extLst>
      <p:ext uri="{BB962C8B-B14F-4D97-AF65-F5344CB8AC3E}">
        <p14:creationId xmlns:p14="http://schemas.microsoft.com/office/powerpoint/2010/main" val="6987481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248FB02-8FB3-3C9F-FCD2-093EA2BADB93}"/>
            </a:ext>
          </a:extLst>
        </p:cNvPr>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0E3708CA-08B4-9EDB-8047-2AF0BD4F1D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840F3F74-EFCF-EDBD-F166-3B0722F329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sp>
        <p:nvSpPr>
          <p:cNvPr id="4" name="Metin kutusu 3">
            <a:extLst>
              <a:ext uri="{FF2B5EF4-FFF2-40B4-BE49-F238E27FC236}">
                <a16:creationId xmlns:a16="http://schemas.microsoft.com/office/drawing/2014/main" id="{A1B27B3C-90E9-8A6E-2AC3-4891F7A5AEFF}"/>
              </a:ext>
            </a:extLst>
          </p:cNvPr>
          <p:cNvSpPr txBox="1"/>
          <p:nvPr/>
        </p:nvSpPr>
        <p:spPr>
          <a:xfrm>
            <a:off x="64008" y="2653800"/>
            <a:ext cx="3986799" cy="3335519"/>
          </a:xfrm>
          <a:prstGeom prst="rect">
            <a:avLst/>
          </a:prstGeom>
        </p:spPr>
        <p:txBody>
          <a:bodyPr vert="horz" lIns="0" tIns="45720" rIns="0" bIns="45720" rtlCol="0">
            <a:normAutofit/>
          </a:bodyPr>
          <a:lstStyle/>
          <a:p>
            <a:pPr marL="384048" marR="0" lvl="1" indent="-182880" algn="ctr" defTabSz="914400" rtl="0" eaLnBrk="1" fontAlgn="auto" latinLnBrk="0" hangingPunct="1">
              <a:lnSpc>
                <a:spcPct val="90000"/>
              </a:lnSpc>
              <a:spcBef>
                <a:spcPts val="200"/>
              </a:spcBef>
              <a:spcAft>
                <a:spcPts val="400"/>
              </a:spcAft>
              <a:buClr>
                <a:srgbClr val="E48312">
                  <a:lumMod val="75000"/>
                </a:srgbClr>
              </a:buClr>
              <a:buSzPct val="95000"/>
              <a:buFont typeface="Wingdings" pitchFamily="2" charset="2"/>
              <a:buChar char="Ø"/>
              <a:tabLst/>
              <a:defRPr/>
            </a:pPr>
            <a:r>
              <a:rPr kumimoji="0" lang="tr-TR" sz="2400" b="0" i="0" u="none" strike="noStrike" kern="1200" cap="none" spc="0" normalizeH="0" baseline="0" noProof="0" dirty="0">
                <a:ln>
                  <a:noFill/>
                </a:ln>
                <a:solidFill>
                  <a:schemeClr val="bg1"/>
                </a:solidFill>
                <a:effectLst/>
                <a:uLnTx/>
                <a:uFillTx/>
                <a:latin typeface="Amasis MT Pro Medium" panose="02040604050005020304" pitchFamily="18" charset="-94"/>
                <a:cs typeface="Times New Roman" panose="02020603050405020304" pitchFamily="18" charset="0"/>
              </a:rPr>
              <a:t>KONFEKSİYON TEKNOLOJİSİ </a:t>
            </a:r>
            <a:r>
              <a:rPr kumimoji="0" lang="tr-TR" sz="2400" b="0" i="0" u="none" strike="noStrike" cap="none" spc="0" normalizeH="0" baseline="0" noProof="0" dirty="0">
                <a:ln>
                  <a:noFill/>
                </a:ln>
                <a:solidFill>
                  <a:srgbClr val="FFFFFF"/>
                </a:solidFill>
                <a:effectLst/>
                <a:uLnTx/>
                <a:uFillTx/>
                <a:latin typeface="Amasis MT Pro Medium" panose="02040604050005020304" pitchFamily="18" charset="-94"/>
              </a:rPr>
              <a:t>MODÜLÜ</a:t>
            </a:r>
            <a:endParaRPr kumimoji="0" lang="nn-NO" sz="2400" b="0" i="0" u="none" strike="noStrike" cap="none" spc="0" normalizeH="0" baseline="0" noProof="0" dirty="0">
              <a:ln>
                <a:noFill/>
              </a:ln>
              <a:solidFill>
                <a:srgbClr val="FFFFFF"/>
              </a:solidFill>
              <a:effectLst/>
              <a:uLnTx/>
              <a:uFillTx/>
              <a:latin typeface="Amasis MT Pro Medium" panose="02040604050005020304" pitchFamily="18" charset="-94"/>
            </a:endParaRPr>
          </a:p>
          <a:p>
            <a:pPr marL="201168" marR="0" lvl="1" algn="ctr" defTabSz="914400" fontAlgn="auto">
              <a:lnSpc>
                <a:spcPct val="90000"/>
              </a:lnSpc>
              <a:spcBef>
                <a:spcPts val="200"/>
              </a:spcBef>
              <a:spcAft>
                <a:spcPts val="400"/>
              </a:spcAft>
              <a:buClr>
                <a:schemeClr val="accent1"/>
              </a:buClr>
              <a:buSzPct val="95000"/>
              <a:buFont typeface="Calibri" panose="020F0502020204030204" pitchFamily="34" charset="0"/>
              <a:tabLst/>
              <a:defRPr/>
            </a:pPr>
            <a:endParaRPr kumimoji="0" lang="en-US" sz="2400" b="0" i="0" u="none" strike="noStrike" cap="none" spc="0" normalizeH="0" baseline="0" noProof="0" dirty="0">
              <a:ln>
                <a:noFill/>
              </a:ln>
              <a:solidFill>
                <a:srgbClr val="FFFFFF"/>
              </a:solidFill>
              <a:effectLst/>
              <a:uLnTx/>
              <a:uFillTx/>
              <a:latin typeface="Amasis MT Pro Medium" panose="02040604050005020304" pitchFamily="18" charset="-94"/>
            </a:endParaRPr>
          </a:p>
        </p:txBody>
      </p:sp>
      <p:sp>
        <p:nvSpPr>
          <p:cNvPr id="21" name="Rectangle 20">
            <a:extLst>
              <a:ext uri="{FF2B5EF4-FFF2-40B4-BE49-F238E27FC236}">
                <a16:creationId xmlns:a16="http://schemas.microsoft.com/office/drawing/2014/main" id="{0746DC76-6BEF-829E-F18C-36DF14015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graphicFrame>
        <p:nvGraphicFramePr>
          <p:cNvPr id="5" name="Tablo 4">
            <a:extLst>
              <a:ext uri="{FF2B5EF4-FFF2-40B4-BE49-F238E27FC236}">
                <a16:creationId xmlns:a16="http://schemas.microsoft.com/office/drawing/2014/main" id="{C7E52340-CC58-ACCA-02AC-67AD01871368}"/>
              </a:ext>
            </a:extLst>
          </p:cNvPr>
          <p:cNvGraphicFramePr>
            <a:graphicFrameLocks noGrp="1"/>
          </p:cNvGraphicFramePr>
          <p:nvPr>
            <p:extLst>
              <p:ext uri="{D42A27DB-BD31-4B8C-83A1-F6EECF244321}">
                <p14:modId xmlns:p14="http://schemas.microsoft.com/office/powerpoint/2010/main" val="1893152691"/>
              </p:ext>
            </p:extLst>
          </p:nvPr>
        </p:nvGraphicFramePr>
        <p:xfrm>
          <a:off x="4211738" y="94626"/>
          <a:ext cx="7847989" cy="4970041"/>
        </p:xfrm>
        <a:graphic>
          <a:graphicData uri="http://schemas.openxmlformats.org/drawingml/2006/table">
            <a:tbl>
              <a:tblPr firstRow="1" bandRow="1">
                <a:noFill/>
              </a:tblPr>
              <a:tblGrid>
                <a:gridCol w="1364281">
                  <a:extLst>
                    <a:ext uri="{9D8B030D-6E8A-4147-A177-3AD203B41FA5}">
                      <a16:colId xmlns:a16="http://schemas.microsoft.com/office/drawing/2014/main" val="3623559279"/>
                    </a:ext>
                  </a:extLst>
                </a:gridCol>
                <a:gridCol w="5208005">
                  <a:extLst>
                    <a:ext uri="{9D8B030D-6E8A-4147-A177-3AD203B41FA5}">
                      <a16:colId xmlns:a16="http://schemas.microsoft.com/office/drawing/2014/main" val="3911117039"/>
                    </a:ext>
                  </a:extLst>
                </a:gridCol>
                <a:gridCol w="1275703">
                  <a:extLst>
                    <a:ext uri="{9D8B030D-6E8A-4147-A177-3AD203B41FA5}">
                      <a16:colId xmlns:a16="http://schemas.microsoft.com/office/drawing/2014/main" val="2781909009"/>
                    </a:ext>
                  </a:extLst>
                </a:gridCol>
              </a:tblGrid>
              <a:tr h="824485">
                <a:tc>
                  <a:txBody>
                    <a:bodyPr/>
                    <a:lstStyle/>
                    <a:p>
                      <a:pPr algn="ctr">
                        <a:lnSpc>
                          <a:spcPct val="115000"/>
                        </a:lnSpc>
                        <a:spcAft>
                          <a:spcPts val="0"/>
                        </a:spcAft>
                      </a:pPr>
                      <a:r>
                        <a:rPr lang="tr-TR" sz="1900" b="0" kern="1200" cap="none" spc="60">
                          <a:solidFill>
                            <a:schemeClr val="bg1"/>
                          </a:solidFill>
                          <a:latin typeface="Amasis MT Pro Medium" panose="02040604050005020304" pitchFamily="18" charset="-94"/>
                          <a:ea typeface="Times New Roman"/>
                          <a:cs typeface="Calibri"/>
                        </a:rPr>
                        <a:t>Dersin </a:t>
                      </a:r>
                      <a:endParaRPr lang="tr-TR" sz="1900" b="0" cap="none" spc="60">
                        <a:solidFill>
                          <a:schemeClr val="bg1"/>
                        </a:solidFill>
                        <a:latin typeface="Amasis MT Pro Medium" panose="02040604050005020304" pitchFamily="18" charset="-94"/>
                        <a:ea typeface="Calibri"/>
                        <a:cs typeface="Times New Roman"/>
                      </a:endParaRPr>
                    </a:p>
                    <a:p>
                      <a:pPr algn="ctr">
                        <a:lnSpc>
                          <a:spcPct val="115000"/>
                        </a:lnSpc>
                        <a:spcAft>
                          <a:spcPts val="0"/>
                        </a:spcAft>
                      </a:pPr>
                      <a:r>
                        <a:rPr lang="tr-TR" sz="1900" b="0" kern="1200" cap="none" spc="60">
                          <a:solidFill>
                            <a:schemeClr val="bg1"/>
                          </a:solidFill>
                          <a:latin typeface="Amasis MT Pro Medium" panose="02040604050005020304" pitchFamily="18" charset="-94"/>
                          <a:ea typeface="Times New Roman"/>
                          <a:cs typeface="Calibri"/>
                        </a:rPr>
                        <a:t>Kodu:</a:t>
                      </a:r>
                      <a:endParaRPr lang="tr-TR" sz="1900" b="0" cap="none" spc="60">
                        <a:solidFill>
                          <a:schemeClr val="bg1"/>
                        </a:solidFill>
                        <a:latin typeface="Amasis MT Pro Medium" panose="02040604050005020304" pitchFamily="18" charset="-94"/>
                        <a:ea typeface="Calibri"/>
                        <a:cs typeface="Times New Roman"/>
                      </a:endParaRPr>
                    </a:p>
                  </a:txBody>
                  <a:tcPr marL="105731" marR="105731" marT="105731" marB="52866" anchor="ctr">
                    <a:lnL w="12700" cmpd="sng">
                      <a:noFill/>
                    </a:lnL>
                    <a:lnR w="12700" cmpd="sng">
                      <a:noFill/>
                    </a:lnR>
                    <a:lnT w="19050" cap="flat" cmpd="sng" algn="ctr">
                      <a:noFill/>
                      <a:prstDash val="solid"/>
                    </a:lnT>
                    <a:lnB w="38100" cmpd="sng">
                      <a:noFill/>
                    </a:lnB>
                    <a:solidFill>
                      <a:schemeClr val="accent1"/>
                    </a:solidFill>
                  </a:tcPr>
                </a:tc>
                <a:tc>
                  <a:txBody>
                    <a:bodyPr/>
                    <a:lstStyle/>
                    <a:p>
                      <a:pPr algn="ctr">
                        <a:lnSpc>
                          <a:spcPct val="115000"/>
                        </a:lnSpc>
                        <a:spcAft>
                          <a:spcPts val="0"/>
                        </a:spcAft>
                      </a:pPr>
                      <a:r>
                        <a:rPr lang="tr-TR" sz="1900" b="0" kern="1200" cap="none" spc="60">
                          <a:solidFill>
                            <a:schemeClr val="bg1"/>
                          </a:solidFill>
                          <a:latin typeface="Amasis MT Pro Medium" panose="02040604050005020304" pitchFamily="18" charset="-94"/>
                          <a:ea typeface="Times New Roman"/>
                          <a:cs typeface="Calibri"/>
                        </a:rPr>
                        <a:t>Dersin Adı: </a:t>
                      </a:r>
                      <a:endParaRPr lang="tr-TR" sz="1900" b="0" cap="none" spc="60">
                        <a:solidFill>
                          <a:schemeClr val="bg1"/>
                        </a:solidFill>
                        <a:latin typeface="Amasis MT Pro Medium" panose="02040604050005020304" pitchFamily="18" charset="-94"/>
                        <a:ea typeface="Calibri"/>
                        <a:cs typeface="Times New Roman"/>
                      </a:endParaRPr>
                    </a:p>
                  </a:txBody>
                  <a:tcPr marL="105731" marR="105731" marT="105731" marB="52866" anchor="ctr">
                    <a:lnL w="12700" cmpd="sng">
                      <a:noFill/>
                    </a:lnL>
                    <a:lnR w="12700" cmpd="sng">
                      <a:noFill/>
                    </a:lnR>
                    <a:lnT w="19050" cap="flat" cmpd="sng" algn="ctr">
                      <a:noFill/>
                      <a:prstDash val="solid"/>
                    </a:lnT>
                    <a:lnB w="38100" cmpd="sng">
                      <a:noFill/>
                    </a:lnB>
                    <a:solidFill>
                      <a:schemeClr val="accent1"/>
                    </a:solidFill>
                  </a:tcPr>
                </a:tc>
                <a:tc>
                  <a:txBody>
                    <a:bodyPr/>
                    <a:lstStyle/>
                    <a:p>
                      <a:pPr algn="ctr">
                        <a:lnSpc>
                          <a:spcPct val="115000"/>
                        </a:lnSpc>
                        <a:spcAft>
                          <a:spcPts val="0"/>
                        </a:spcAft>
                      </a:pPr>
                      <a:r>
                        <a:rPr lang="tr-TR" sz="1900" b="0" kern="1200" cap="none" spc="60">
                          <a:solidFill>
                            <a:schemeClr val="bg1"/>
                          </a:solidFill>
                          <a:latin typeface="Amasis MT Pro Medium" panose="02040604050005020304" pitchFamily="18" charset="-94"/>
                          <a:ea typeface="Times New Roman"/>
                          <a:cs typeface="Calibri"/>
                        </a:rPr>
                        <a:t>Yarıyıl</a:t>
                      </a:r>
                      <a:endParaRPr lang="tr-TR" sz="1900" b="0" cap="none" spc="60">
                        <a:solidFill>
                          <a:schemeClr val="bg1"/>
                        </a:solidFill>
                        <a:latin typeface="Amasis MT Pro Medium" panose="02040604050005020304" pitchFamily="18" charset="-94"/>
                        <a:ea typeface="Calibri"/>
                        <a:cs typeface="Times New Roman"/>
                      </a:endParaRPr>
                    </a:p>
                  </a:txBody>
                  <a:tcPr marL="105731" marR="105731" marT="105731" marB="52866" anchor="ctr">
                    <a:lnL w="12700" cmpd="sng">
                      <a:noFill/>
                    </a:lnL>
                    <a:lnR w="12700" cmpd="sng">
                      <a:noFill/>
                    </a:lnR>
                    <a:lnT w="19050" cap="flat" cmpd="sng" algn="ctr">
                      <a:noFill/>
                      <a:prstDash val="solid"/>
                    </a:lnT>
                    <a:lnB w="38100" cmpd="sng">
                      <a:noFill/>
                    </a:lnB>
                    <a:solidFill>
                      <a:schemeClr val="accent1"/>
                    </a:solidFill>
                  </a:tcPr>
                </a:tc>
                <a:extLst>
                  <a:ext uri="{0D108BD9-81ED-4DB2-BD59-A6C34878D82A}">
                    <a16:rowId xmlns:a16="http://schemas.microsoft.com/office/drawing/2014/main" val="3754791452"/>
                  </a:ext>
                </a:extLst>
              </a:tr>
              <a:tr h="431737">
                <a:tc>
                  <a:txBody>
                    <a:bodyPr/>
                    <a:lstStyle/>
                    <a:p>
                      <a:pPr algn="ctr" fontAlgn="ctr">
                        <a:lnSpc>
                          <a:spcPct val="115000"/>
                        </a:lnSpc>
                        <a:spcAft>
                          <a:spcPts val="0"/>
                        </a:spcAft>
                      </a:pPr>
                      <a:r>
                        <a:rPr lang="tr-TR" sz="1800" kern="1200" dirty="0">
                          <a:solidFill>
                            <a:srgbClr val="000000"/>
                          </a:solidFill>
                          <a:latin typeface="Amasis MT Pro Medium" panose="02040604050005020304" pitchFamily="18" charset="-94"/>
                          <a:ea typeface="Times New Roman"/>
                          <a:cs typeface="Calibri"/>
                        </a:rPr>
                        <a:t>TEK 3413</a:t>
                      </a:r>
                      <a:endParaRPr lang="tr-TR" sz="1800" dirty="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38100" cmpd="sng">
                      <a:noFill/>
                    </a:lnT>
                    <a:lnB w="12700" cap="flat" cmpd="sng" algn="ctr">
                      <a:noFill/>
                      <a:prstDash val="solid"/>
                    </a:lnB>
                    <a:noFill/>
                  </a:tcPr>
                </a:tc>
                <a:tc>
                  <a:txBody>
                    <a:bodyPr/>
                    <a:lstStyle/>
                    <a:p>
                      <a:pPr fontAlgn="ctr">
                        <a:lnSpc>
                          <a:spcPct val="115000"/>
                        </a:lnSpc>
                        <a:spcAft>
                          <a:spcPts val="0"/>
                        </a:spcAft>
                      </a:pPr>
                      <a:r>
                        <a:rPr lang="tr-TR" sz="1800" kern="1200" dirty="0">
                          <a:solidFill>
                            <a:srgbClr val="000000"/>
                          </a:solidFill>
                          <a:latin typeface="Amasis MT Pro Medium" panose="02040604050005020304" pitchFamily="18" charset="-94"/>
                          <a:ea typeface="Times New Roman"/>
                          <a:cs typeface="Calibri"/>
                        </a:rPr>
                        <a:t>Konfeksiyon Makineleri</a:t>
                      </a:r>
                      <a:endParaRPr lang="tr-TR" sz="1800" dirty="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38100" cmpd="sng">
                      <a:noFill/>
                    </a:lnT>
                    <a:lnB w="12700" cap="flat" cmpd="sng" algn="ctr">
                      <a:noFill/>
                      <a:prstDash val="solid"/>
                    </a:lnB>
                    <a:noFill/>
                  </a:tcPr>
                </a:tc>
                <a:tc>
                  <a:txBody>
                    <a:bodyPr/>
                    <a:lstStyle/>
                    <a:p>
                      <a:pPr algn="ctr" fontAlgn="ctr">
                        <a:lnSpc>
                          <a:spcPct val="115000"/>
                        </a:lnSpc>
                        <a:spcAft>
                          <a:spcPts val="0"/>
                        </a:spcAft>
                      </a:pPr>
                      <a:r>
                        <a:rPr lang="tr-TR" sz="1800" kern="1200" dirty="0">
                          <a:solidFill>
                            <a:srgbClr val="000000"/>
                          </a:solidFill>
                          <a:latin typeface="Amasis MT Pro Medium" panose="02040604050005020304" pitchFamily="18" charset="-94"/>
                          <a:ea typeface="Times New Roman"/>
                          <a:cs typeface="Calibri"/>
                        </a:rPr>
                        <a:t>5</a:t>
                      </a:r>
                      <a:endParaRPr lang="tr-TR" sz="1800" dirty="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38100" cmpd="sng">
                      <a:noFill/>
                    </a:lnT>
                    <a:lnB w="12700" cap="flat" cmpd="sng" algn="ctr">
                      <a:noFill/>
                      <a:prstDash val="solid"/>
                    </a:lnB>
                    <a:noFill/>
                  </a:tcPr>
                </a:tc>
                <a:extLst>
                  <a:ext uri="{0D108BD9-81ED-4DB2-BD59-A6C34878D82A}">
                    <a16:rowId xmlns:a16="http://schemas.microsoft.com/office/drawing/2014/main" val="2964772312"/>
                  </a:ext>
                </a:extLst>
              </a:tr>
              <a:tr h="431737">
                <a:tc>
                  <a:txBody>
                    <a:bodyPr/>
                    <a:lstStyle/>
                    <a:p>
                      <a:pPr algn="ctr" fontAlgn="ctr">
                        <a:lnSpc>
                          <a:spcPct val="115000"/>
                        </a:lnSpc>
                        <a:spcAft>
                          <a:spcPts val="0"/>
                        </a:spcAft>
                      </a:pPr>
                      <a:r>
                        <a:rPr lang="tr-TR" sz="1800" kern="1200">
                          <a:solidFill>
                            <a:srgbClr val="000000"/>
                          </a:solidFill>
                          <a:latin typeface="Amasis MT Pro Medium" panose="02040604050005020304" pitchFamily="18" charset="-94"/>
                          <a:ea typeface="Times New Roman"/>
                          <a:cs typeface="Calibri"/>
                        </a:rPr>
                        <a:t>TEK 3415</a:t>
                      </a:r>
                      <a:endParaRPr lang="tr-TR" sz="180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fontAlgn="ctr">
                        <a:lnSpc>
                          <a:spcPct val="115000"/>
                        </a:lnSpc>
                        <a:spcAft>
                          <a:spcPts val="0"/>
                        </a:spcAft>
                      </a:pPr>
                      <a:r>
                        <a:rPr lang="tr-TR" sz="1800" kern="1200" dirty="0">
                          <a:solidFill>
                            <a:srgbClr val="000000"/>
                          </a:solidFill>
                          <a:latin typeface="Amasis MT Pro Medium" panose="02040604050005020304" pitchFamily="18" charset="-94"/>
                          <a:ea typeface="Times New Roman"/>
                          <a:cs typeface="Calibri"/>
                        </a:rPr>
                        <a:t>Konfeksiyonda Malzeme Bilgisi </a:t>
                      </a:r>
                      <a:endParaRPr lang="tr-TR" sz="1800" dirty="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algn="ctr" fontAlgn="ctr">
                        <a:lnSpc>
                          <a:spcPct val="115000"/>
                        </a:lnSpc>
                        <a:spcAft>
                          <a:spcPts val="0"/>
                        </a:spcAft>
                      </a:pPr>
                      <a:r>
                        <a:rPr lang="tr-TR" sz="1800" kern="1200" dirty="0">
                          <a:solidFill>
                            <a:srgbClr val="000000"/>
                          </a:solidFill>
                          <a:latin typeface="Amasis MT Pro Medium" panose="02040604050005020304" pitchFamily="18" charset="-94"/>
                          <a:ea typeface="Times New Roman"/>
                          <a:cs typeface="Calibri"/>
                        </a:rPr>
                        <a:t>5</a:t>
                      </a:r>
                      <a:endParaRPr lang="tr-TR" sz="1800" dirty="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3142534209"/>
                  </a:ext>
                </a:extLst>
              </a:tr>
              <a:tr h="715449">
                <a:tc>
                  <a:txBody>
                    <a:bodyPr/>
                    <a:lstStyle/>
                    <a:p>
                      <a:pPr algn="ctr" fontAlgn="ctr">
                        <a:lnSpc>
                          <a:spcPct val="115000"/>
                        </a:lnSpc>
                        <a:spcAft>
                          <a:spcPts val="0"/>
                        </a:spcAft>
                      </a:pPr>
                      <a:r>
                        <a:rPr lang="tr-TR" sz="1800" kern="1200">
                          <a:solidFill>
                            <a:srgbClr val="000000"/>
                          </a:solidFill>
                          <a:latin typeface="Amasis MT Pro Medium" panose="02040604050005020304" pitchFamily="18" charset="-94"/>
                          <a:ea typeface="Times New Roman"/>
                          <a:cs typeface="Calibri"/>
                        </a:rPr>
                        <a:t>TEK3042</a:t>
                      </a:r>
                      <a:endParaRPr lang="tr-TR" sz="180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12700" cmpd="sng">
                      <a:noFill/>
                      <a:prstDash val="solid"/>
                    </a:lnT>
                    <a:lnB w="12700" cap="flat" cmpd="sng" algn="ctr">
                      <a:noFill/>
                      <a:prstDash val="solid"/>
                    </a:lnB>
                    <a:noFill/>
                  </a:tcPr>
                </a:tc>
                <a:tc>
                  <a:txBody>
                    <a:bodyPr/>
                    <a:lstStyle/>
                    <a:p>
                      <a:pPr fontAlgn="ctr">
                        <a:lnSpc>
                          <a:spcPct val="115000"/>
                        </a:lnSpc>
                        <a:spcAft>
                          <a:spcPts val="0"/>
                        </a:spcAft>
                      </a:pPr>
                      <a:r>
                        <a:rPr lang="tr-TR" sz="1800" kern="1200">
                          <a:solidFill>
                            <a:srgbClr val="000000"/>
                          </a:solidFill>
                          <a:latin typeface="Amasis MT Pro Medium" panose="02040604050005020304" pitchFamily="18" charset="-94"/>
                          <a:ea typeface="Times New Roman"/>
                          <a:cs typeface="Calibri"/>
                        </a:rPr>
                        <a:t>İş Ve Zaman Etüdü</a:t>
                      </a:r>
                      <a:endParaRPr lang="tr-TR" sz="180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12700" cmpd="sng">
                      <a:noFill/>
                      <a:prstDash val="solid"/>
                    </a:lnT>
                    <a:lnB w="12700" cap="flat" cmpd="sng" algn="ctr">
                      <a:noFill/>
                      <a:prstDash val="solid"/>
                    </a:lnB>
                    <a:noFill/>
                  </a:tcPr>
                </a:tc>
                <a:tc>
                  <a:txBody>
                    <a:bodyPr/>
                    <a:lstStyle/>
                    <a:p>
                      <a:pPr algn="ctr">
                        <a:lnSpc>
                          <a:spcPct val="115000"/>
                        </a:lnSpc>
                        <a:spcAft>
                          <a:spcPts val="0"/>
                        </a:spcAft>
                      </a:pPr>
                      <a:r>
                        <a:rPr lang="tr-TR" sz="1800" kern="1200" dirty="0">
                          <a:solidFill>
                            <a:srgbClr val="000000"/>
                          </a:solidFill>
                          <a:latin typeface="Amasis MT Pro Medium" panose="02040604050005020304" pitchFamily="18" charset="-94"/>
                          <a:ea typeface="Times New Roman"/>
                          <a:cs typeface="Calibri"/>
                        </a:rPr>
                        <a:t>6</a:t>
                      </a:r>
                      <a:endParaRPr lang="tr-TR" sz="1800" dirty="0">
                        <a:latin typeface="Amasis MT Pro Medium" panose="02040604050005020304" pitchFamily="18" charset="-94"/>
                        <a:ea typeface="Calibri"/>
                        <a:cs typeface="Times New Roman"/>
                      </a:endParaRPr>
                    </a:p>
                  </a:txBody>
                  <a:tcPr>
                    <a:lnL w="12700" cmpd="sng">
                      <a:noFill/>
                      <a:prstDash val="solid"/>
                    </a:lnL>
                    <a:lnR w="12700" cmpd="sng">
                      <a:noFill/>
                      <a:prstDash val="solid"/>
                    </a:lnR>
                    <a:lnT w="12700" cmpd="sng">
                      <a:noFill/>
                      <a:prstDash val="solid"/>
                    </a:lnT>
                    <a:lnB w="12700" cap="flat" cmpd="sng" algn="ctr">
                      <a:noFill/>
                      <a:prstDash val="solid"/>
                    </a:lnB>
                    <a:noFill/>
                  </a:tcPr>
                </a:tc>
                <a:extLst>
                  <a:ext uri="{0D108BD9-81ED-4DB2-BD59-A6C34878D82A}">
                    <a16:rowId xmlns:a16="http://schemas.microsoft.com/office/drawing/2014/main" val="724414968"/>
                  </a:ext>
                </a:extLst>
              </a:tr>
              <a:tr h="715449">
                <a:tc>
                  <a:txBody>
                    <a:bodyPr/>
                    <a:lstStyle/>
                    <a:p>
                      <a:pPr algn="ctr" fontAlgn="ctr">
                        <a:lnSpc>
                          <a:spcPct val="115000"/>
                        </a:lnSpc>
                        <a:spcAft>
                          <a:spcPts val="0"/>
                        </a:spcAft>
                      </a:pPr>
                      <a:r>
                        <a:rPr lang="tr-TR" sz="1800" kern="1200" dirty="0">
                          <a:solidFill>
                            <a:srgbClr val="000000"/>
                          </a:solidFill>
                          <a:latin typeface="Amasis MT Pro Medium" panose="02040604050005020304" pitchFamily="18" charset="-94"/>
                          <a:ea typeface="Times New Roman"/>
                          <a:cs typeface="Calibri"/>
                        </a:rPr>
                        <a:t>TEK 3417E</a:t>
                      </a:r>
                      <a:endParaRPr lang="tr-TR" sz="1800" dirty="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fontAlgn="ctr">
                        <a:lnSpc>
                          <a:spcPct val="115000"/>
                        </a:lnSpc>
                        <a:spcAft>
                          <a:spcPts val="0"/>
                        </a:spcAft>
                      </a:pPr>
                      <a:r>
                        <a:rPr lang="tr-TR" sz="1800" kern="1200" dirty="0" err="1">
                          <a:solidFill>
                            <a:srgbClr val="000000"/>
                          </a:solidFill>
                          <a:latin typeface="Amasis MT Pro Medium" panose="02040604050005020304" pitchFamily="18" charset="-94"/>
                          <a:ea typeface="Times New Roman"/>
                          <a:cs typeface="Calibri"/>
                        </a:rPr>
                        <a:t>Wearable</a:t>
                      </a:r>
                      <a:r>
                        <a:rPr lang="tr-TR" sz="1800" kern="1200" dirty="0">
                          <a:solidFill>
                            <a:srgbClr val="000000"/>
                          </a:solidFill>
                          <a:latin typeface="Amasis MT Pro Medium" panose="02040604050005020304" pitchFamily="18" charset="-94"/>
                          <a:ea typeface="Times New Roman"/>
                          <a:cs typeface="Calibri"/>
                        </a:rPr>
                        <a:t> Electronic </a:t>
                      </a:r>
                      <a:r>
                        <a:rPr lang="tr-TR" sz="1800" kern="1200" dirty="0" err="1">
                          <a:solidFill>
                            <a:srgbClr val="000000"/>
                          </a:solidFill>
                          <a:latin typeface="Amasis MT Pro Medium" panose="02040604050005020304" pitchFamily="18" charset="-94"/>
                          <a:ea typeface="Times New Roman"/>
                          <a:cs typeface="Calibri"/>
                        </a:rPr>
                        <a:t>Textiles</a:t>
                      </a:r>
                      <a:r>
                        <a:rPr lang="tr-TR" sz="1800" kern="1200" dirty="0">
                          <a:solidFill>
                            <a:srgbClr val="000000"/>
                          </a:solidFill>
                          <a:latin typeface="Amasis MT Pro Medium" panose="02040604050005020304" pitchFamily="18" charset="-94"/>
                          <a:ea typeface="Times New Roman"/>
                          <a:cs typeface="Calibri"/>
                        </a:rPr>
                        <a:t> </a:t>
                      </a:r>
                      <a:endParaRPr lang="tr-TR" sz="1800" dirty="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algn="ctr">
                        <a:lnSpc>
                          <a:spcPct val="115000"/>
                        </a:lnSpc>
                        <a:spcAft>
                          <a:spcPts val="0"/>
                        </a:spcAft>
                      </a:pPr>
                      <a:r>
                        <a:rPr lang="tr-TR" sz="1800" kern="1200" dirty="0">
                          <a:solidFill>
                            <a:srgbClr val="000000"/>
                          </a:solidFill>
                          <a:latin typeface="Amasis MT Pro Medium" panose="02040604050005020304" pitchFamily="18" charset="-94"/>
                          <a:ea typeface="Times New Roman"/>
                          <a:cs typeface="Calibri"/>
                        </a:rPr>
                        <a:t>6</a:t>
                      </a:r>
                      <a:endParaRPr lang="tr-TR" sz="1800" dirty="0">
                        <a:latin typeface="Amasis MT Pro Medium" panose="02040604050005020304" pitchFamily="18" charset="-94"/>
                        <a:ea typeface="Calibri"/>
                        <a:cs typeface="Times New Roman"/>
                      </a:endParaRPr>
                    </a:p>
                  </a:txBody>
                  <a:tcP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759628820"/>
                  </a:ext>
                </a:extLst>
              </a:tr>
              <a:tr h="462796">
                <a:tc>
                  <a:txBody>
                    <a:bodyPr/>
                    <a:lstStyle/>
                    <a:p>
                      <a:pPr algn="ctr" fontAlgn="ctr">
                        <a:lnSpc>
                          <a:spcPct val="115000"/>
                        </a:lnSpc>
                        <a:spcAft>
                          <a:spcPts val="0"/>
                        </a:spcAft>
                      </a:pPr>
                      <a:r>
                        <a:rPr lang="tr-TR" sz="1800" kern="1200">
                          <a:solidFill>
                            <a:srgbClr val="000000"/>
                          </a:solidFill>
                          <a:latin typeface="Amasis MT Pro Medium" panose="02040604050005020304" pitchFamily="18" charset="-94"/>
                          <a:ea typeface="Times New Roman"/>
                          <a:cs typeface="Calibri"/>
                        </a:rPr>
                        <a:t>TEK 4091</a:t>
                      </a:r>
                      <a:endParaRPr lang="tr-TR" sz="180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12700" cmpd="sng">
                      <a:noFill/>
                      <a:prstDash val="solid"/>
                    </a:lnT>
                    <a:lnB w="12700" cap="flat" cmpd="sng" algn="ctr">
                      <a:noFill/>
                      <a:prstDash val="solid"/>
                    </a:lnB>
                    <a:noFill/>
                  </a:tcPr>
                </a:tc>
                <a:tc>
                  <a:txBody>
                    <a:bodyPr/>
                    <a:lstStyle/>
                    <a:p>
                      <a:pPr fontAlgn="ctr">
                        <a:lnSpc>
                          <a:spcPct val="115000"/>
                        </a:lnSpc>
                        <a:spcAft>
                          <a:spcPts val="0"/>
                        </a:spcAft>
                      </a:pPr>
                      <a:r>
                        <a:rPr lang="tr-TR" sz="1800" kern="1200">
                          <a:solidFill>
                            <a:srgbClr val="000000"/>
                          </a:solidFill>
                          <a:latin typeface="Amasis MT Pro Medium" panose="02040604050005020304" pitchFamily="18" charset="-94"/>
                          <a:ea typeface="Times New Roman"/>
                          <a:cs typeface="Calibri"/>
                        </a:rPr>
                        <a:t>Konfeksiyonda Maliyet Hesapları</a:t>
                      </a:r>
                      <a:endParaRPr lang="tr-TR" sz="180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12700" cmpd="sng">
                      <a:noFill/>
                      <a:prstDash val="solid"/>
                    </a:lnT>
                    <a:lnB w="12700" cap="flat" cmpd="sng" algn="ctr">
                      <a:noFill/>
                      <a:prstDash val="solid"/>
                    </a:lnB>
                    <a:noFill/>
                  </a:tcPr>
                </a:tc>
                <a:tc>
                  <a:txBody>
                    <a:bodyPr/>
                    <a:lstStyle/>
                    <a:p>
                      <a:pPr algn="ctr">
                        <a:lnSpc>
                          <a:spcPct val="115000"/>
                        </a:lnSpc>
                        <a:spcAft>
                          <a:spcPts val="0"/>
                        </a:spcAft>
                      </a:pPr>
                      <a:r>
                        <a:rPr lang="tr-TR" sz="1800" kern="1200" dirty="0">
                          <a:solidFill>
                            <a:srgbClr val="000000"/>
                          </a:solidFill>
                          <a:latin typeface="Amasis MT Pro Medium" panose="02040604050005020304" pitchFamily="18" charset="-94"/>
                          <a:ea typeface="Times New Roman"/>
                          <a:cs typeface="Calibri"/>
                        </a:rPr>
                        <a:t>7</a:t>
                      </a:r>
                      <a:endParaRPr lang="tr-TR" sz="1800" dirty="0">
                        <a:latin typeface="Amasis MT Pro Medium" panose="02040604050005020304" pitchFamily="18" charset="-94"/>
                        <a:ea typeface="Calibri"/>
                        <a:cs typeface="Times New Roman"/>
                      </a:endParaRPr>
                    </a:p>
                  </a:txBody>
                  <a:tcPr>
                    <a:lnL w="12700" cmpd="sng">
                      <a:noFill/>
                      <a:prstDash val="solid"/>
                    </a:lnL>
                    <a:lnR w="12700" cmpd="sng">
                      <a:noFill/>
                      <a:prstDash val="solid"/>
                    </a:lnR>
                    <a:lnT w="12700" cmpd="sng">
                      <a:noFill/>
                      <a:prstDash val="solid"/>
                    </a:lnT>
                    <a:lnB w="12700" cap="flat" cmpd="sng" algn="ctr">
                      <a:noFill/>
                      <a:prstDash val="solid"/>
                    </a:lnB>
                    <a:noFill/>
                  </a:tcPr>
                </a:tc>
                <a:extLst>
                  <a:ext uri="{0D108BD9-81ED-4DB2-BD59-A6C34878D82A}">
                    <a16:rowId xmlns:a16="http://schemas.microsoft.com/office/drawing/2014/main" val="1411784865"/>
                  </a:ext>
                </a:extLst>
              </a:tr>
              <a:tr h="462796">
                <a:tc>
                  <a:txBody>
                    <a:bodyPr/>
                    <a:lstStyle/>
                    <a:p>
                      <a:pPr algn="ctr" fontAlgn="ctr">
                        <a:lnSpc>
                          <a:spcPct val="115000"/>
                        </a:lnSpc>
                        <a:spcAft>
                          <a:spcPts val="0"/>
                        </a:spcAft>
                      </a:pPr>
                      <a:r>
                        <a:rPr lang="tr-TR" sz="1800" kern="1200">
                          <a:solidFill>
                            <a:srgbClr val="000000"/>
                          </a:solidFill>
                          <a:latin typeface="Amasis MT Pro Medium" panose="02040604050005020304" pitchFamily="18" charset="-94"/>
                          <a:ea typeface="Times New Roman"/>
                          <a:cs typeface="Calibri"/>
                        </a:rPr>
                        <a:t>TEK 4049</a:t>
                      </a:r>
                      <a:endParaRPr lang="tr-TR" sz="180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fontAlgn="ctr">
                        <a:lnSpc>
                          <a:spcPct val="115000"/>
                        </a:lnSpc>
                        <a:spcAft>
                          <a:spcPts val="0"/>
                        </a:spcAft>
                      </a:pPr>
                      <a:r>
                        <a:rPr lang="tr-TR" sz="1800" kern="1200">
                          <a:solidFill>
                            <a:srgbClr val="000000"/>
                          </a:solidFill>
                          <a:latin typeface="Amasis MT Pro Medium" panose="02040604050005020304" pitchFamily="18" charset="-94"/>
                          <a:ea typeface="Times New Roman"/>
                          <a:cs typeface="Calibri"/>
                        </a:rPr>
                        <a:t>Konfeksiyonda Organizasyon Ve Planlama</a:t>
                      </a:r>
                      <a:endParaRPr lang="tr-TR" sz="180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algn="ctr">
                        <a:lnSpc>
                          <a:spcPct val="115000"/>
                        </a:lnSpc>
                        <a:spcAft>
                          <a:spcPts val="0"/>
                        </a:spcAft>
                      </a:pPr>
                      <a:r>
                        <a:rPr lang="tr-TR" sz="1800" kern="1200">
                          <a:solidFill>
                            <a:srgbClr val="000000"/>
                          </a:solidFill>
                          <a:latin typeface="Amasis MT Pro Medium" panose="02040604050005020304" pitchFamily="18" charset="-94"/>
                          <a:ea typeface="Times New Roman"/>
                          <a:cs typeface="Calibri"/>
                        </a:rPr>
                        <a:t>7</a:t>
                      </a:r>
                      <a:endParaRPr lang="tr-TR" sz="1800">
                        <a:latin typeface="Amasis MT Pro Medium" panose="02040604050005020304" pitchFamily="18" charset="-94"/>
                        <a:ea typeface="Calibri"/>
                        <a:cs typeface="Times New Roman"/>
                      </a:endParaRPr>
                    </a:p>
                  </a:txBody>
                  <a:tcP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2335859619"/>
                  </a:ext>
                </a:extLst>
              </a:tr>
              <a:tr h="462796">
                <a:tc>
                  <a:txBody>
                    <a:bodyPr/>
                    <a:lstStyle/>
                    <a:p>
                      <a:pPr algn="ctr" fontAlgn="ctr">
                        <a:lnSpc>
                          <a:spcPct val="115000"/>
                        </a:lnSpc>
                        <a:spcAft>
                          <a:spcPts val="0"/>
                        </a:spcAft>
                      </a:pPr>
                      <a:r>
                        <a:rPr lang="tr-TR" sz="1800" kern="1200">
                          <a:solidFill>
                            <a:srgbClr val="000000"/>
                          </a:solidFill>
                          <a:latin typeface="Amasis MT Pro Medium" panose="02040604050005020304" pitchFamily="18" charset="-94"/>
                          <a:ea typeface="Times New Roman"/>
                          <a:cs typeface="Calibri"/>
                        </a:rPr>
                        <a:t>TEK 4050</a:t>
                      </a:r>
                      <a:endParaRPr lang="tr-TR" sz="180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12700" cmpd="sng">
                      <a:noFill/>
                      <a:prstDash val="solid"/>
                    </a:lnT>
                    <a:lnB w="12700" cap="flat" cmpd="sng" algn="ctr">
                      <a:noFill/>
                      <a:prstDash val="solid"/>
                    </a:lnB>
                    <a:noFill/>
                  </a:tcPr>
                </a:tc>
                <a:tc>
                  <a:txBody>
                    <a:bodyPr/>
                    <a:lstStyle/>
                    <a:p>
                      <a:pPr fontAlgn="ctr">
                        <a:lnSpc>
                          <a:spcPct val="115000"/>
                        </a:lnSpc>
                        <a:spcAft>
                          <a:spcPts val="0"/>
                        </a:spcAft>
                      </a:pPr>
                      <a:r>
                        <a:rPr lang="tr-TR" sz="1800" kern="1200" dirty="0">
                          <a:solidFill>
                            <a:srgbClr val="000000"/>
                          </a:solidFill>
                          <a:latin typeface="Amasis MT Pro Medium" panose="02040604050005020304" pitchFamily="18" charset="-94"/>
                          <a:ea typeface="Times New Roman"/>
                          <a:cs typeface="Calibri"/>
                        </a:rPr>
                        <a:t>Konfeksiyon İşletmelerinde Kalite Kontrol</a:t>
                      </a:r>
                      <a:endParaRPr lang="tr-TR" sz="1800" dirty="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12700" cmpd="sng">
                      <a:noFill/>
                      <a:prstDash val="solid"/>
                    </a:lnT>
                    <a:lnB w="12700" cap="flat" cmpd="sng" algn="ctr">
                      <a:noFill/>
                      <a:prstDash val="solid"/>
                    </a:lnB>
                    <a:noFill/>
                  </a:tcPr>
                </a:tc>
                <a:tc>
                  <a:txBody>
                    <a:bodyPr/>
                    <a:lstStyle/>
                    <a:p>
                      <a:pPr algn="ctr">
                        <a:lnSpc>
                          <a:spcPct val="115000"/>
                        </a:lnSpc>
                        <a:spcAft>
                          <a:spcPts val="0"/>
                        </a:spcAft>
                      </a:pPr>
                      <a:r>
                        <a:rPr lang="tr-TR" sz="1800" kern="1200" dirty="0">
                          <a:solidFill>
                            <a:srgbClr val="000000"/>
                          </a:solidFill>
                          <a:latin typeface="Amasis MT Pro Medium" panose="02040604050005020304" pitchFamily="18" charset="-94"/>
                          <a:ea typeface="Times New Roman"/>
                          <a:cs typeface="Calibri"/>
                        </a:rPr>
                        <a:t>8</a:t>
                      </a:r>
                      <a:endParaRPr lang="tr-TR" sz="1800" dirty="0">
                        <a:latin typeface="Amasis MT Pro Medium" panose="02040604050005020304" pitchFamily="18" charset="-94"/>
                        <a:ea typeface="Calibri"/>
                        <a:cs typeface="Times New Roman"/>
                      </a:endParaRPr>
                    </a:p>
                  </a:txBody>
                  <a:tcPr>
                    <a:lnL w="12700" cmpd="sng">
                      <a:noFill/>
                      <a:prstDash val="solid"/>
                    </a:lnL>
                    <a:lnR w="12700" cmpd="sng">
                      <a:noFill/>
                      <a:prstDash val="solid"/>
                    </a:lnR>
                    <a:lnT w="12700" cmpd="sng">
                      <a:noFill/>
                      <a:prstDash val="solid"/>
                    </a:lnT>
                    <a:lnB w="12700" cap="flat" cmpd="sng" algn="ctr">
                      <a:noFill/>
                      <a:prstDash val="solid"/>
                    </a:lnB>
                    <a:noFill/>
                  </a:tcPr>
                </a:tc>
                <a:extLst>
                  <a:ext uri="{0D108BD9-81ED-4DB2-BD59-A6C34878D82A}">
                    <a16:rowId xmlns:a16="http://schemas.microsoft.com/office/drawing/2014/main" val="3951183722"/>
                  </a:ext>
                </a:extLst>
              </a:tr>
              <a:tr h="462796">
                <a:tc>
                  <a:txBody>
                    <a:bodyPr/>
                    <a:lstStyle/>
                    <a:p>
                      <a:pPr algn="ctr" fontAlgn="ctr">
                        <a:lnSpc>
                          <a:spcPct val="115000"/>
                        </a:lnSpc>
                        <a:spcAft>
                          <a:spcPts val="0"/>
                        </a:spcAft>
                      </a:pPr>
                      <a:r>
                        <a:rPr lang="tr-TR" sz="1800" kern="1200" dirty="0">
                          <a:solidFill>
                            <a:srgbClr val="000000"/>
                          </a:solidFill>
                          <a:latin typeface="Amasis MT Pro Medium" panose="02040604050005020304" pitchFamily="18" charset="-94"/>
                          <a:ea typeface="Times New Roman"/>
                          <a:cs typeface="Calibri"/>
                        </a:rPr>
                        <a:t>TEK 4066E</a:t>
                      </a:r>
                      <a:endParaRPr lang="tr-TR" sz="1800" dirty="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fontAlgn="ctr">
                        <a:lnSpc>
                          <a:spcPct val="115000"/>
                        </a:lnSpc>
                        <a:spcAft>
                          <a:spcPts val="0"/>
                        </a:spcAft>
                      </a:pPr>
                      <a:r>
                        <a:rPr lang="en-US" sz="1800" kern="1200" dirty="0">
                          <a:solidFill>
                            <a:srgbClr val="000000"/>
                          </a:solidFill>
                          <a:latin typeface="Amasis MT Pro Medium" panose="02040604050005020304" pitchFamily="18" charset="-94"/>
                          <a:ea typeface="Times New Roman"/>
                          <a:cs typeface="Calibri"/>
                        </a:rPr>
                        <a:t>Design And Production </a:t>
                      </a:r>
                      <a:r>
                        <a:rPr lang="tr-TR" sz="1800" kern="1200" dirty="0">
                          <a:solidFill>
                            <a:srgbClr val="000000"/>
                          </a:solidFill>
                          <a:latin typeface="Amasis MT Pro Medium" panose="02040604050005020304" pitchFamily="18" charset="-94"/>
                          <a:ea typeface="Times New Roman"/>
                          <a:cs typeface="Calibri"/>
                        </a:rPr>
                        <a:t>o</a:t>
                      </a:r>
                      <a:r>
                        <a:rPr lang="en-US" sz="1800" kern="1200" dirty="0">
                          <a:solidFill>
                            <a:srgbClr val="000000"/>
                          </a:solidFill>
                          <a:latin typeface="Amasis MT Pro Medium" panose="02040604050005020304" pitchFamily="18" charset="-94"/>
                          <a:ea typeface="Times New Roman"/>
                          <a:cs typeface="Calibri"/>
                        </a:rPr>
                        <a:t>f Functional Apparel </a:t>
                      </a:r>
                      <a:endParaRPr lang="tr-TR" sz="1800" dirty="0">
                        <a:latin typeface="Amasis MT Pro Medium" panose="02040604050005020304" pitchFamily="18" charset="-94"/>
                        <a:ea typeface="Calibri"/>
                        <a:cs typeface="Times New Roman"/>
                      </a:endParaRPr>
                    </a:p>
                  </a:txBody>
                  <a:tcPr marL="9525" marR="9525" marT="9525" marB="0" anchor="ct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algn="ctr">
                        <a:lnSpc>
                          <a:spcPct val="115000"/>
                        </a:lnSpc>
                        <a:spcAft>
                          <a:spcPts val="0"/>
                        </a:spcAft>
                      </a:pPr>
                      <a:r>
                        <a:rPr lang="tr-TR" sz="1800" kern="1200" dirty="0">
                          <a:solidFill>
                            <a:srgbClr val="000000"/>
                          </a:solidFill>
                          <a:latin typeface="Amasis MT Pro Medium" panose="02040604050005020304" pitchFamily="18" charset="-94"/>
                          <a:ea typeface="Times New Roman"/>
                          <a:cs typeface="Calibri"/>
                        </a:rPr>
                        <a:t>8</a:t>
                      </a:r>
                      <a:endParaRPr lang="tr-TR" sz="1800" dirty="0">
                        <a:latin typeface="Amasis MT Pro Medium" panose="02040604050005020304" pitchFamily="18" charset="-94"/>
                        <a:ea typeface="Calibri"/>
                        <a:cs typeface="Times New Roman"/>
                      </a:endParaRPr>
                    </a:p>
                  </a:txBody>
                  <a:tcPr>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385779045"/>
                  </a:ext>
                </a:extLst>
              </a:tr>
            </a:tbl>
          </a:graphicData>
        </a:graphic>
      </p:graphicFrame>
      <p:sp>
        <p:nvSpPr>
          <p:cNvPr id="3" name="Metin kutusu 2">
            <a:extLst>
              <a:ext uri="{FF2B5EF4-FFF2-40B4-BE49-F238E27FC236}">
                <a16:creationId xmlns:a16="http://schemas.microsoft.com/office/drawing/2014/main" id="{A6207E1F-379F-F41E-DDCE-8A01898E20D3}"/>
              </a:ext>
            </a:extLst>
          </p:cNvPr>
          <p:cNvSpPr txBox="1"/>
          <p:nvPr/>
        </p:nvSpPr>
        <p:spPr>
          <a:xfrm>
            <a:off x="4262518" y="5159293"/>
            <a:ext cx="7528704" cy="92333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srgbClr val="000000"/>
                </a:solidFill>
                <a:effectLst/>
                <a:uLnTx/>
                <a:uFillTx/>
                <a:latin typeface="Amasis MT Pro Medium" panose="02040604050005020304" pitchFamily="18" charset="-94"/>
                <a:ea typeface="+mn-ea"/>
                <a:cs typeface="+mn-cs"/>
              </a:rPr>
              <a:t>TEK 4103E </a:t>
            </a:r>
            <a:r>
              <a:rPr kumimoji="0" lang="tr-TR" sz="1800" b="0" i="0" u="none" strike="noStrike" kern="1200" cap="none" spc="0" normalizeH="0" baseline="0" noProof="0" dirty="0" err="1">
                <a:ln>
                  <a:noFill/>
                </a:ln>
                <a:solidFill>
                  <a:srgbClr val="000000"/>
                </a:solidFill>
                <a:effectLst/>
                <a:uLnTx/>
                <a:uFillTx/>
                <a:latin typeface="Amasis MT Pro Medium" panose="02040604050005020304" pitchFamily="18" charset="-94"/>
                <a:ea typeface="+mn-ea"/>
                <a:cs typeface="+mn-cs"/>
              </a:rPr>
              <a:t>Textile</a:t>
            </a:r>
            <a:r>
              <a:rPr kumimoji="0" lang="tr-TR" sz="1800" b="0" i="0" u="none" strike="noStrike" kern="1200" cap="none" spc="0" normalizeH="0" baseline="0" noProof="0" dirty="0">
                <a:ln>
                  <a:noFill/>
                </a:ln>
                <a:solidFill>
                  <a:srgbClr val="000000"/>
                </a:solidFill>
                <a:effectLst/>
                <a:uLnTx/>
                <a:uFillTx/>
                <a:latin typeface="Amasis MT Pro Medium" panose="02040604050005020304" pitchFamily="18" charset="-94"/>
                <a:ea typeface="+mn-ea"/>
                <a:cs typeface="+mn-cs"/>
              </a:rPr>
              <a:t> </a:t>
            </a:r>
            <a:r>
              <a:rPr kumimoji="0" lang="tr-TR" sz="1800" b="0" i="0" u="none" strike="noStrike" kern="1200" cap="none" spc="0" normalizeH="0" baseline="0" noProof="0" dirty="0" err="1">
                <a:ln>
                  <a:noFill/>
                </a:ln>
                <a:solidFill>
                  <a:srgbClr val="000000"/>
                </a:solidFill>
                <a:effectLst/>
                <a:uLnTx/>
                <a:uFillTx/>
                <a:latin typeface="Amasis MT Pro Medium" panose="02040604050005020304" pitchFamily="18" charset="-94"/>
                <a:ea typeface="+mn-ea"/>
                <a:cs typeface="+mn-cs"/>
              </a:rPr>
              <a:t>Laboratory</a:t>
            </a:r>
            <a:r>
              <a:rPr kumimoji="0" lang="tr-TR" sz="1800" b="0" i="0" u="none" strike="noStrike" kern="1200" cap="none" spc="0" normalizeH="0" baseline="0" noProof="0" dirty="0">
                <a:ln>
                  <a:noFill/>
                </a:ln>
                <a:solidFill>
                  <a:srgbClr val="000000"/>
                </a:solidFill>
                <a:effectLst/>
                <a:uLnTx/>
                <a:uFillTx/>
                <a:latin typeface="Amasis MT Pro Medium" panose="02040604050005020304" pitchFamily="18" charset="-94"/>
                <a:ea typeface="+mn-ea"/>
                <a:cs typeface="+mn-cs"/>
              </a:rPr>
              <a:t> Applications I                                      7</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dirty="0">
              <a:ln>
                <a:noFill/>
              </a:ln>
              <a:solidFill>
                <a:srgbClr val="000000"/>
              </a:solidFill>
              <a:effectLst/>
              <a:uLnTx/>
              <a:uFillTx/>
              <a:latin typeface="Amasis MT Pro Medium" panose="02040604050005020304" pitchFamily="18" charset="-9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srgbClr val="000000"/>
                </a:solidFill>
                <a:effectLst/>
                <a:uLnTx/>
                <a:uFillTx/>
                <a:latin typeface="Amasis MT Pro Medium" panose="02040604050005020304" pitchFamily="18" charset="-94"/>
                <a:ea typeface="+mn-ea"/>
                <a:cs typeface="+mn-cs"/>
              </a:rPr>
              <a:t>TEK 4104E </a:t>
            </a:r>
            <a:r>
              <a:rPr kumimoji="0" lang="en-US" sz="1800" b="0" i="0" u="none" strike="noStrike" kern="1200" cap="none" spc="0" normalizeH="0" baseline="0" noProof="0" dirty="0">
                <a:ln>
                  <a:noFill/>
                </a:ln>
                <a:solidFill>
                  <a:srgbClr val="000000"/>
                </a:solidFill>
                <a:effectLst/>
                <a:uLnTx/>
                <a:uFillTx/>
                <a:latin typeface="Amasis MT Pro Medium" panose="02040604050005020304" pitchFamily="18" charset="-94"/>
                <a:ea typeface="+mn-ea"/>
                <a:cs typeface="+mn-cs"/>
              </a:rPr>
              <a:t>Textile Laboratory Applications I</a:t>
            </a:r>
            <a:r>
              <a:rPr kumimoji="0" lang="tr-TR" sz="1800" b="0" i="0" u="none" strike="noStrike" kern="1200" cap="none" spc="0" normalizeH="0" baseline="0" noProof="0" dirty="0">
                <a:ln>
                  <a:noFill/>
                </a:ln>
                <a:solidFill>
                  <a:srgbClr val="000000"/>
                </a:solidFill>
                <a:effectLst/>
                <a:uLnTx/>
                <a:uFillTx/>
                <a:latin typeface="Amasis MT Pro Medium" panose="02040604050005020304" pitchFamily="18" charset="-94"/>
                <a:ea typeface="+mn-ea"/>
                <a:cs typeface="+mn-cs"/>
              </a:rPr>
              <a:t>I                                     8  </a:t>
            </a:r>
            <a:endParaRPr kumimoji="0" lang="en-US" sz="1800" b="0" i="0" u="none" strike="noStrike" kern="1200" cap="none" spc="0" normalizeH="0" baseline="0" noProof="0" dirty="0">
              <a:ln>
                <a:noFill/>
              </a:ln>
              <a:solidFill>
                <a:srgbClr val="000000"/>
              </a:solidFill>
              <a:effectLst/>
              <a:uLnTx/>
              <a:uFillTx/>
              <a:latin typeface="Amasis MT Pro Medium" panose="02040604050005020304" pitchFamily="18" charset="-94"/>
              <a:ea typeface="+mn-ea"/>
              <a:cs typeface="+mn-cs"/>
            </a:endParaRPr>
          </a:p>
        </p:txBody>
      </p:sp>
    </p:spTree>
    <p:extLst>
      <p:ext uri="{BB962C8B-B14F-4D97-AF65-F5344CB8AC3E}">
        <p14:creationId xmlns:p14="http://schemas.microsoft.com/office/powerpoint/2010/main" val="2121788981"/>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307</TotalTime>
  <Words>951</Words>
  <Application>Microsoft Office PowerPoint</Application>
  <PresentationFormat>Geniş ekran</PresentationFormat>
  <Paragraphs>212</Paragraphs>
  <Slides>14</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14</vt:i4>
      </vt:variant>
    </vt:vector>
  </HeadingPairs>
  <TitlesOfParts>
    <vt:vector size="20" baseType="lpstr">
      <vt:lpstr>Amasis MT Pro Medium</vt:lpstr>
      <vt:lpstr>Calibri</vt:lpstr>
      <vt:lpstr>Calibri Light</vt:lpstr>
      <vt:lpstr>Times New Roman</vt:lpstr>
      <vt:lpstr>Wingdings</vt:lpstr>
      <vt:lpstr>Geçmişe bakış</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DİLEK</dc:creator>
  <cp:lastModifiedBy>dilek</cp:lastModifiedBy>
  <cp:revision>18</cp:revision>
  <dcterms:created xsi:type="dcterms:W3CDTF">2020-07-03T11:12:05Z</dcterms:created>
  <dcterms:modified xsi:type="dcterms:W3CDTF">2025-06-12T06:38:08Z</dcterms:modified>
</cp:coreProperties>
</file>